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69" r:id="rId3"/>
    <p:sldMasterId id="2147483661" r:id="rId4"/>
  </p:sldMasterIdLst>
  <p:notesMasterIdLst>
    <p:notesMasterId r:id="rId45"/>
  </p:notesMasterIdLst>
  <p:sldIdLst>
    <p:sldId id="279" r:id="rId5"/>
    <p:sldId id="272" r:id="rId6"/>
    <p:sldId id="282" r:id="rId7"/>
    <p:sldId id="318" r:id="rId8"/>
    <p:sldId id="281" r:id="rId9"/>
    <p:sldId id="297" r:id="rId10"/>
    <p:sldId id="322" r:id="rId11"/>
    <p:sldId id="285" r:id="rId12"/>
    <p:sldId id="286" r:id="rId13"/>
    <p:sldId id="301" r:id="rId14"/>
    <p:sldId id="299" r:id="rId15"/>
    <p:sldId id="319" r:id="rId16"/>
    <p:sldId id="300" r:id="rId17"/>
    <p:sldId id="288" r:id="rId18"/>
    <p:sldId id="273" r:id="rId19"/>
    <p:sldId id="278" r:id="rId20"/>
    <p:sldId id="287" r:id="rId21"/>
    <p:sldId id="292" r:id="rId22"/>
    <p:sldId id="293" r:id="rId23"/>
    <p:sldId id="310" r:id="rId24"/>
    <p:sldId id="314" r:id="rId25"/>
    <p:sldId id="320" r:id="rId26"/>
    <p:sldId id="312" r:id="rId27"/>
    <p:sldId id="303" r:id="rId28"/>
    <p:sldId id="296" r:id="rId29"/>
    <p:sldId id="308" r:id="rId30"/>
    <p:sldId id="307" r:id="rId31"/>
    <p:sldId id="306" r:id="rId32"/>
    <p:sldId id="305" r:id="rId33"/>
    <p:sldId id="309" r:id="rId34"/>
    <p:sldId id="291" r:id="rId35"/>
    <p:sldId id="289" r:id="rId36"/>
    <p:sldId id="316" r:id="rId37"/>
    <p:sldId id="321" r:id="rId38"/>
    <p:sldId id="317" r:id="rId39"/>
    <p:sldId id="315" r:id="rId40"/>
    <p:sldId id="295" r:id="rId41"/>
    <p:sldId id="313" r:id="rId42"/>
    <p:sldId id="323" r:id="rId43"/>
    <p:sldId id="294" r:id="rId44"/>
  </p:sldIdLst>
  <p:sldSz cx="12192000" cy="6858000"/>
  <p:notesSz cx="67849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1" userDrawn="1">
          <p15:clr>
            <a:srgbClr val="A4A3A4"/>
          </p15:clr>
        </p15:guide>
        <p15:guide id="2" pos="3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55" d="100"/>
          <a:sy n="55" d="100"/>
        </p:scale>
        <p:origin x="1004" y="32"/>
      </p:cViewPr>
      <p:guideLst>
        <p:guide orient="horz" pos="1311"/>
        <p:guide pos="3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a:t>Sample Pie Chart</a:t>
            </a:r>
          </a:p>
        </c:rich>
      </c:tx>
      <c:layout>
        <c:manualLayout>
          <c:xMode val="edge"/>
          <c:yMode val="edge"/>
          <c:x val="5.3161986827118303E-4"/>
          <c:y val="0"/>
        </c:manualLayout>
      </c:layout>
      <c:overlay val="0"/>
    </c:title>
    <c:autoTitleDeleted val="0"/>
    <c:plotArea>
      <c:layout/>
      <c:pieChart>
        <c:varyColors val="1"/>
        <c:ser>
          <c:idx val="0"/>
          <c:order val="0"/>
          <c:tx>
            <c:strRef>
              <c:f>Sheet1!$B$1</c:f>
              <c:strCache>
                <c:ptCount val="1"/>
                <c:pt idx="0">
                  <c:v>Sales</c:v>
                </c:pt>
              </c:strCache>
            </c:strRef>
          </c:tx>
          <c:spPr>
            <a:ln>
              <a:noFill/>
            </a:ln>
            <a:effectLst/>
          </c:spPr>
          <c:dPt>
            <c:idx val="0"/>
            <c:bubble3D val="0"/>
            <c:spPr>
              <a:solidFill>
                <a:schemeClr val="accent1"/>
              </a:solidFill>
              <a:ln w="25400" cap="flat" cmpd="sng" algn="ctr">
                <a:noFill/>
                <a:prstDash val="solid"/>
              </a:ln>
              <a:effectLst/>
            </c:spPr>
            <c:extLst>
              <c:ext xmlns:c16="http://schemas.microsoft.com/office/drawing/2014/chart" uri="{C3380CC4-5D6E-409C-BE32-E72D297353CC}">
                <c16:uniqueId val="{00000001-D334-476B-8239-DCA8ADBF1D99}"/>
              </c:ext>
            </c:extLst>
          </c:dPt>
          <c:dPt>
            <c:idx val="1"/>
            <c:bubble3D val="0"/>
            <c:spPr>
              <a:solidFill>
                <a:schemeClr val="accent2"/>
              </a:solidFill>
              <a:ln w="25400" cap="flat" cmpd="sng" algn="ctr">
                <a:noFill/>
                <a:prstDash val="solid"/>
              </a:ln>
              <a:effectLst/>
            </c:spPr>
            <c:extLst>
              <c:ext xmlns:c16="http://schemas.microsoft.com/office/drawing/2014/chart" uri="{C3380CC4-5D6E-409C-BE32-E72D297353CC}">
                <c16:uniqueId val="{00000003-D334-476B-8239-DCA8ADBF1D99}"/>
              </c:ext>
            </c:extLst>
          </c:dPt>
          <c:dPt>
            <c:idx val="2"/>
            <c:bubble3D val="0"/>
            <c:spPr>
              <a:solidFill>
                <a:schemeClr val="accent3"/>
              </a:solidFill>
              <a:ln w="25400" cap="flat" cmpd="sng" algn="ctr">
                <a:noFill/>
                <a:prstDash val="solid"/>
              </a:ln>
              <a:effectLst/>
            </c:spPr>
            <c:extLst>
              <c:ext xmlns:c16="http://schemas.microsoft.com/office/drawing/2014/chart" uri="{C3380CC4-5D6E-409C-BE32-E72D297353CC}">
                <c16:uniqueId val="{00000005-D334-476B-8239-DCA8ADBF1D99}"/>
              </c:ext>
            </c:extLst>
          </c:dPt>
          <c:dPt>
            <c:idx val="3"/>
            <c:bubble3D val="0"/>
            <c:spPr>
              <a:solidFill>
                <a:schemeClr val="accent4"/>
              </a:solidFill>
              <a:ln w="25400" cap="flat" cmpd="sng" algn="ctr">
                <a:noFill/>
                <a:prstDash val="solid"/>
              </a:ln>
              <a:effectLst/>
            </c:spPr>
            <c:extLst>
              <c:ext xmlns:c16="http://schemas.microsoft.com/office/drawing/2014/chart" uri="{C3380CC4-5D6E-409C-BE32-E72D297353CC}">
                <c16:uniqueId val="{00000007-D334-476B-8239-DCA8ADBF1D9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334-476B-8239-DCA8ADBF1D9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8908334571386096"/>
          <c:y val="0.497828924997258"/>
          <c:w val="0.21091665428613901"/>
          <c:h val="0.3751502079961709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B4D9E-9787-4DFB-A967-751AD8C90A5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E"/>
        </a:p>
      </dgm:t>
    </dgm:pt>
    <dgm:pt modelId="{71D01C38-147C-4F32-9B9A-8582DB44A168}">
      <dgm:prSet phldrT="[Text]"/>
      <dgm:spPr/>
      <dgm:t>
        <a:bodyPr/>
        <a:lstStyle/>
        <a:p>
          <a:r>
            <a:rPr lang="en-IE" dirty="0"/>
            <a:t>Council</a:t>
          </a:r>
        </a:p>
      </dgm:t>
    </dgm:pt>
    <dgm:pt modelId="{4F63F6DA-BCDC-43DB-A6C4-93E622622C59}" type="parTrans" cxnId="{8A16C6D5-0CC9-4EF8-A64E-A049E1A44EF9}">
      <dgm:prSet/>
      <dgm:spPr/>
      <dgm:t>
        <a:bodyPr/>
        <a:lstStyle/>
        <a:p>
          <a:endParaRPr lang="en-IE"/>
        </a:p>
      </dgm:t>
    </dgm:pt>
    <dgm:pt modelId="{995B69C1-6CD3-4DBD-9875-205813AC5494}" type="sibTrans" cxnId="{8A16C6D5-0CC9-4EF8-A64E-A049E1A44EF9}">
      <dgm:prSet/>
      <dgm:spPr/>
      <dgm:t>
        <a:bodyPr/>
        <a:lstStyle/>
        <a:p>
          <a:endParaRPr lang="en-IE"/>
        </a:p>
      </dgm:t>
    </dgm:pt>
    <dgm:pt modelId="{82AB93CA-1F8B-4259-90E3-7923576239E5}">
      <dgm:prSet phldrT="[Text]"/>
      <dgm:spPr/>
      <dgm:t>
        <a:bodyPr/>
        <a:lstStyle/>
        <a:p>
          <a:r>
            <a:rPr lang="en-IE" dirty="0"/>
            <a:t>Finance Committee</a:t>
          </a:r>
        </a:p>
      </dgm:t>
    </dgm:pt>
    <dgm:pt modelId="{9F31278B-7E56-4B5B-87E9-F88941E76FB3}" type="parTrans" cxnId="{83DDDE1C-5B8A-4444-9AC7-7D5E60800554}">
      <dgm:prSet/>
      <dgm:spPr/>
      <dgm:t>
        <a:bodyPr/>
        <a:lstStyle/>
        <a:p>
          <a:endParaRPr lang="en-IE"/>
        </a:p>
      </dgm:t>
    </dgm:pt>
    <dgm:pt modelId="{4E5B53B4-E90A-4324-A863-3A83B6D48540}" type="sibTrans" cxnId="{83DDDE1C-5B8A-4444-9AC7-7D5E60800554}">
      <dgm:prSet/>
      <dgm:spPr/>
      <dgm:t>
        <a:bodyPr/>
        <a:lstStyle/>
        <a:p>
          <a:endParaRPr lang="en-IE"/>
        </a:p>
      </dgm:t>
    </dgm:pt>
    <dgm:pt modelId="{3066FAC7-1B50-43DC-A1AC-1A890D03D7DB}">
      <dgm:prSet/>
      <dgm:spPr/>
      <dgm:t>
        <a:bodyPr/>
        <a:lstStyle/>
        <a:p>
          <a:r>
            <a:rPr lang="en-IE" dirty="0"/>
            <a:t>Director of Finance</a:t>
          </a:r>
        </a:p>
      </dgm:t>
    </dgm:pt>
    <dgm:pt modelId="{1606342A-69D1-42B2-806D-69B07B4B459F}" type="parTrans" cxnId="{BEC637DE-9955-4793-8623-3202BDF236C9}">
      <dgm:prSet/>
      <dgm:spPr/>
      <dgm:t>
        <a:bodyPr/>
        <a:lstStyle/>
        <a:p>
          <a:endParaRPr lang="en-IE"/>
        </a:p>
      </dgm:t>
    </dgm:pt>
    <dgm:pt modelId="{45BB32CE-B2A6-4EA4-89E7-7A46D8B3BEC9}" type="sibTrans" cxnId="{BEC637DE-9955-4793-8623-3202BDF236C9}">
      <dgm:prSet/>
      <dgm:spPr/>
      <dgm:t>
        <a:bodyPr/>
        <a:lstStyle/>
        <a:p>
          <a:endParaRPr lang="en-IE"/>
        </a:p>
      </dgm:t>
    </dgm:pt>
    <dgm:pt modelId="{3E5ABD73-0C21-40BB-81CE-8A7148A461B4}">
      <dgm:prSet/>
      <dgm:spPr/>
      <dgm:t>
        <a:bodyPr/>
        <a:lstStyle/>
        <a:p>
          <a:r>
            <a:rPr lang="en-IE" dirty="0"/>
            <a:t>Director</a:t>
          </a:r>
        </a:p>
      </dgm:t>
    </dgm:pt>
    <dgm:pt modelId="{9171F0A9-D57C-47EB-B8B9-6429BE364AE2}" type="parTrans" cxnId="{3F17FDB0-F601-464A-BD73-432DC618355C}">
      <dgm:prSet/>
      <dgm:spPr/>
      <dgm:t>
        <a:bodyPr/>
        <a:lstStyle/>
        <a:p>
          <a:endParaRPr lang="en-IE"/>
        </a:p>
      </dgm:t>
    </dgm:pt>
    <dgm:pt modelId="{229181E9-2A61-4B1D-B225-C0F4AFE38E1E}" type="sibTrans" cxnId="{3F17FDB0-F601-464A-BD73-432DC618355C}">
      <dgm:prSet/>
      <dgm:spPr/>
      <dgm:t>
        <a:bodyPr/>
        <a:lstStyle/>
        <a:p>
          <a:endParaRPr lang="en-IE"/>
        </a:p>
      </dgm:t>
    </dgm:pt>
    <dgm:pt modelId="{F726429C-1CDF-4C09-B0FB-302B1616B28B}">
      <dgm:prSet/>
      <dgm:spPr/>
      <dgm:t>
        <a:bodyPr/>
        <a:lstStyle/>
        <a:p>
          <a:r>
            <a:rPr lang="en-IE" dirty="0"/>
            <a:t>Budget Holder</a:t>
          </a:r>
        </a:p>
      </dgm:t>
    </dgm:pt>
    <dgm:pt modelId="{003D93F7-C948-46C8-A166-73C428236F39}" type="parTrans" cxnId="{C6B85DBE-1295-4EAA-97FB-840DB6CA0382}">
      <dgm:prSet/>
      <dgm:spPr/>
      <dgm:t>
        <a:bodyPr/>
        <a:lstStyle/>
        <a:p>
          <a:endParaRPr lang="en-IE"/>
        </a:p>
      </dgm:t>
    </dgm:pt>
    <dgm:pt modelId="{CE4FDCC8-8776-4503-9377-80B94E190132}" type="sibTrans" cxnId="{C6B85DBE-1295-4EAA-97FB-840DB6CA0382}">
      <dgm:prSet/>
      <dgm:spPr/>
      <dgm:t>
        <a:bodyPr/>
        <a:lstStyle/>
        <a:p>
          <a:endParaRPr lang="en-IE"/>
        </a:p>
      </dgm:t>
    </dgm:pt>
    <dgm:pt modelId="{4979393E-AA3C-41FC-BED8-0F956C7F1489}">
      <dgm:prSet/>
      <dgm:spPr/>
      <dgm:t>
        <a:bodyPr/>
        <a:lstStyle/>
        <a:p>
          <a:r>
            <a:rPr lang="en-IE" dirty="0"/>
            <a:t>Director</a:t>
          </a:r>
        </a:p>
      </dgm:t>
    </dgm:pt>
    <dgm:pt modelId="{60EE1152-CE99-4D22-9297-2D420B9D807E}" type="parTrans" cxnId="{5918B18F-8E0F-4C72-8ADD-534B939806DC}">
      <dgm:prSet/>
      <dgm:spPr/>
      <dgm:t>
        <a:bodyPr/>
        <a:lstStyle/>
        <a:p>
          <a:endParaRPr lang="en-IE"/>
        </a:p>
      </dgm:t>
    </dgm:pt>
    <dgm:pt modelId="{30B4369C-E61D-4A98-B4A2-D653CF0ABFB4}" type="sibTrans" cxnId="{5918B18F-8E0F-4C72-8ADD-534B939806DC}">
      <dgm:prSet/>
      <dgm:spPr/>
      <dgm:t>
        <a:bodyPr/>
        <a:lstStyle/>
        <a:p>
          <a:endParaRPr lang="en-IE"/>
        </a:p>
      </dgm:t>
    </dgm:pt>
    <dgm:pt modelId="{DED893A5-1B56-4316-8151-0CCB7044E839}">
      <dgm:prSet/>
      <dgm:spPr/>
      <dgm:t>
        <a:bodyPr/>
        <a:lstStyle/>
        <a:p>
          <a:r>
            <a:rPr lang="en-IE" dirty="0"/>
            <a:t>Director</a:t>
          </a:r>
        </a:p>
      </dgm:t>
    </dgm:pt>
    <dgm:pt modelId="{24170CC4-3DDB-4F11-9508-79176357B635}" type="parTrans" cxnId="{49858CB5-972F-456A-B717-E1533D8838B3}">
      <dgm:prSet/>
      <dgm:spPr/>
      <dgm:t>
        <a:bodyPr/>
        <a:lstStyle/>
        <a:p>
          <a:endParaRPr lang="en-IE"/>
        </a:p>
      </dgm:t>
    </dgm:pt>
    <dgm:pt modelId="{CB29D2FA-3E04-4E27-A883-734948EC4139}" type="sibTrans" cxnId="{49858CB5-972F-456A-B717-E1533D8838B3}">
      <dgm:prSet/>
      <dgm:spPr/>
      <dgm:t>
        <a:bodyPr/>
        <a:lstStyle/>
        <a:p>
          <a:endParaRPr lang="en-IE"/>
        </a:p>
      </dgm:t>
    </dgm:pt>
    <dgm:pt modelId="{175948B3-63D5-4155-8917-9F127E885695}">
      <dgm:prSet/>
      <dgm:spPr/>
      <dgm:t>
        <a:bodyPr/>
        <a:lstStyle/>
        <a:p>
          <a:r>
            <a:rPr lang="en-IE" dirty="0"/>
            <a:t>Director</a:t>
          </a:r>
        </a:p>
      </dgm:t>
    </dgm:pt>
    <dgm:pt modelId="{66133788-4A46-4E48-B11A-CC2823DD26C7}" type="parTrans" cxnId="{FF0DEA74-A74B-4D07-A7C2-18E771316391}">
      <dgm:prSet/>
      <dgm:spPr/>
      <dgm:t>
        <a:bodyPr/>
        <a:lstStyle/>
        <a:p>
          <a:endParaRPr lang="en-IE"/>
        </a:p>
      </dgm:t>
    </dgm:pt>
    <dgm:pt modelId="{51448DFA-B4EA-4300-B784-3074A676608E}" type="sibTrans" cxnId="{FF0DEA74-A74B-4D07-A7C2-18E771316391}">
      <dgm:prSet/>
      <dgm:spPr/>
      <dgm:t>
        <a:bodyPr/>
        <a:lstStyle/>
        <a:p>
          <a:endParaRPr lang="en-IE"/>
        </a:p>
      </dgm:t>
    </dgm:pt>
    <dgm:pt modelId="{2BFB3F33-6559-4D22-9C24-87F82F234601}">
      <dgm:prSet/>
      <dgm:spPr/>
      <dgm:t>
        <a:bodyPr/>
        <a:lstStyle/>
        <a:p>
          <a:r>
            <a:rPr lang="en-IE" dirty="0"/>
            <a:t>Budget Holder</a:t>
          </a:r>
        </a:p>
      </dgm:t>
    </dgm:pt>
    <dgm:pt modelId="{7FEF832C-06CD-41CC-863D-E79CA22D21F6}" type="parTrans" cxnId="{C176C0B8-F590-4192-B18F-395101B6E0B0}">
      <dgm:prSet/>
      <dgm:spPr/>
      <dgm:t>
        <a:bodyPr/>
        <a:lstStyle/>
        <a:p>
          <a:endParaRPr lang="en-IE"/>
        </a:p>
      </dgm:t>
    </dgm:pt>
    <dgm:pt modelId="{7C01C219-5D02-41D6-BC7D-A7E0EFBAF428}" type="sibTrans" cxnId="{C176C0B8-F590-4192-B18F-395101B6E0B0}">
      <dgm:prSet/>
      <dgm:spPr/>
      <dgm:t>
        <a:bodyPr/>
        <a:lstStyle/>
        <a:p>
          <a:endParaRPr lang="en-IE"/>
        </a:p>
      </dgm:t>
    </dgm:pt>
    <dgm:pt modelId="{98A7041E-C0CC-4B20-8B9B-838919C60BEB}">
      <dgm:prSet/>
      <dgm:spPr/>
      <dgm:t>
        <a:bodyPr/>
        <a:lstStyle/>
        <a:p>
          <a:r>
            <a:rPr lang="en-IE" dirty="0"/>
            <a:t>Budget Holder</a:t>
          </a:r>
        </a:p>
      </dgm:t>
    </dgm:pt>
    <dgm:pt modelId="{588CD673-4181-4823-B59D-8B907FEF6FE8}" type="parTrans" cxnId="{D70B19A7-F5CC-440A-A7C2-0538FDD4EBFC}">
      <dgm:prSet/>
      <dgm:spPr/>
      <dgm:t>
        <a:bodyPr/>
        <a:lstStyle/>
        <a:p>
          <a:endParaRPr lang="en-IE"/>
        </a:p>
      </dgm:t>
    </dgm:pt>
    <dgm:pt modelId="{4735FB44-B835-47F6-8337-0F980EF01392}" type="sibTrans" cxnId="{D70B19A7-F5CC-440A-A7C2-0538FDD4EBFC}">
      <dgm:prSet/>
      <dgm:spPr/>
      <dgm:t>
        <a:bodyPr/>
        <a:lstStyle/>
        <a:p>
          <a:endParaRPr lang="en-IE"/>
        </a:p>
      </dgm:t>
    </dgm:pt>
    <dgm:pt modelId="{82238324-CE28-4045-8220-EB0452AAE57D}">
      <dgm:prSet/>
      <dgm:spPr/>
      <dgm:t>
        <a:bodyPr/>
        <a:lstStyle/>
        <a:p>
          <a:r>
            <a:rPr lang="en-IE" dirty="0"/>
            <a:t>Budget Holder</a:t>
          </a:r>
        </a:p>
      </dgm:t>
    </dgm:pt>
    <dgm:pt modelId="{63E9470A-7D48-45BE-97B5-DAD81A835F84}" type="parTrans" cxnId="{9D4C7ABA-E8EC-46A6-B34E-77891EED274D}">
      <dgm:prSet/>
      <dgm:spPr/>
      <dgm:t>
        <a:bodyPr/>
        <a:lstStyle/>
        <a:p>
          <a:endParaRPr lang="en-IE"/>
        </a:p>
      </dgm:t>
    </dgm:pt>
    <dgm:pt modelId="{328D898C-3A8E-4500-B772-7A7EE20B51B8}" type="sibTrans" cxnId="{9D4C7ABA-E8EC-46A6-B34E-77891EED274D}">
      <dgm:prSet/>
      <dgm:spPr/>
      <dgm:t>
        <a:bodyPr/>
        <a:lstStyle/>
        <a:p>
          <a:endParaRPr lang="en-IE"/>
        </a:p>
      </dgm:t>
    </dgm:pt>
    <dgm:pt modelId="{C424B0C2-7174-4A5F-B617-4994013B269D}" type="pres">
      <dgm:prSet presAssocID="{1D5B4D9E-9787-4DFB-A967-751AD8C90A59}" presName="hierChild1" presStyleCnt="0">
        <dgm:presLayoutVars>
          <dgm:chPref val="1"/>
          <dgm:dir/>
          <dgm:animOne val="branch"/>
          <dgm:animLvl val="lvl"/>
          <dgm:resizeHandles/>
        </dgm:presLayoutVars>
      </dgm:prSet>
      <dgm:spPr/>
    </dgm:pt>
    <dgm:pt modelId="{12639544-2880-48FA-A0FA-6BA9A2D921C6}" type="pres">
      <dgm:prSet presAssocID="{71D01C38-147C-4F32-9B9A-8582DB44A168}" presName="hierRoot1" presStyleCnt="0"/>
      <dgm:spPr/>
    </dgm:pt>
    <dgm:pt modelId="{741AE15D-DB41-4721-B826-271C6264060C}" type="pres">
      <dgm:prSet presAssocID="{71D01C38-147C-4F32-9B9A-8582DB44A168}" presName="composite" presStyleCnt="0"/>
      <dgm:spPr/>
    </dgm:pt>
    <dgm:pt modelId="{A7999C31-CBC2-4DBD-92FA-028FC54C2BB7}" type="pres">
      <dgm:prSet presAssocID="{71D01C38-147C-4F32-9B9A-8582DB44A168}" presName="background" presStyleLbl="node0" presStyleIdx="0" presStyleCnt="1"/>
      <dgm:spPr/>
    </dgm:pt>
    <dgm:pt modelId="{14A3F2EE-F0AE-40C7-B340-717F652A627A}" type="pres">
      <dgm:prSet presAssocID="{71D01C38-147C-4F32-9B9A-8582DB44A168}" presName="text" presStyleLbl="fgAcc0" presStyleIdx="0" presStyleCnt="1">
        <dgm:presLayoutVars>
          <dgm:chPref val="3"/>
        </dgm:presLayoutVars>
      </dgm:prSet>
      <dgm:spPr/>
    </dgm:pt>
    <dgm:pt modelId="{23D1EFFE-7150-4AE7-80A1-7A1384939B59}" type="pres">
      <dgm:prSet presAssocID="{71D01C38-147C-4F32-9B9A-8582DB44A168}" presName="hierChild2" presStyleCnt="0"/>
      <dgm:spPr/>
    </dgm:pt>
    <dgm:pt modelId="{10CB08FC-6EFD-4483-961E-915E607069D5}" type="pres">
      <dgm:prSet presAssocID="{9F31278B-7E56-4B5B-87E9-F88941E76FB3}" presName="Name10" presStyleLbl="parChTrans1D2" presStyleIdx="0" presStyleCnt="1"/>
      <dgm:spPr/>
    </dgm:pt>
    <dgm:pt modelId="{09ADCE55-E9D9-46D5-A182-BB26AEAA01B6}" type="pres">
      <dgm:prSet presAssocID="{82AB93CA-1F8B-4259-90E3-7923576239E5}" presName="hierRoot2" presStyleCnt="0"/>
      <dgm:spPr/>
    </dgm:pt>
    <dgm:pt modelId="{F6337C25-BF85-4D46-8A0C-F2153D75EEFE}" type="pres">
      <dgm:prSet presAssocID="{82AB93CA-1F8B-4259-90E3-7923576239E5}" presName="composite2" presStyleCnt="0"/>
      <dgm:spPr/>
    </dgm:pt>
    <dgm:pt modelId="{08349EB0-9C7A-476A-8F64-56A5DBAEBB67}" type="pres">
      <dgm:prSet presAssocID="{82AB93CA-1F8B-4259-90E3-7923576239E5}" presName="background2" presStyleLbl="node2" presStyleIdx="0" presStyleCnt="1"/>
      <dgm:spPr/>
    </dgm:pt>
    <dgm:pt modelId="{EBB5A255-5CC7-4781-B614-86330A6A1EA2}" type="pres">
      <dgm:prSet presAssocID="{82AB93CA-1F8B-4259-90E3-7923576239E5}" presName="text2" presStyleLbl="fgAcc2" presStyleIdx="0" presStyleCnt="1">
        <dgm:presLayoutVars>
          <dgm:chPref val="3"/>
        </dgm:presLayoutVars>
      </dgm:prSet>
      <dgm:spPr/>
    </dgm:pt>
    <dgm:pt modelId="{5F3631C6-636D-47F9-B3DC-C665A230A5EB}" type="pres">
      <dgm:prSet presAssocID="{82AB93CA-1F8B-4259-90E3-7923576239E5}" presName="hierChild3" presStyleCnt="0"/>
      <dgm:spPr/>
    </dgm:pt>
    <dgm:pt modelId="{BCE13C8F-CBEB-4671-B82A-D50E4651F2D7}" type="pres">
      <dgm:prSet presAssocID="{1606342A-69D1-42B2-806D-69B07B4B459F}" presName="Name17" presStyleLbl="parChTrans1D3" presStyleIdx="0" presStyleCnt="1"/>
      <dgm:spPr/>
    </dgm:pt>
    <dgm:pt modelId="{C2B43E28-7B84-4745-B5DC-585BB91EAB9E}" type="pres">
      <dgm:prSet presAssocID="{3066FAC7-1B50-43DC-A1AC-1A890D03D7DB}" presName="hierRoot3" presStyleCnt="0"/>
      <dgm:spPr/>
    </dgm:pt>
    <dgm:pt modelId="{D0677282-ECB1-4DFD-827C-FA34EAE234F2}" type="pres">
      <dgm:prSet presAssocID="{3066FAC7-1B50-43DC-A1AC-1A890D03D7DB}" presName="composite3" presStyleCnt="0"/>
      <dgm:spPr/>
    </dgm:pt>
    <dgm:pt modelId="{A0CD8267-532D-4219-A470-7F7692D02CC6}" type="pres">
      <dgm:prSet presAssocID="{3066FAC7-1B50-43DC-A1AC-1A890D03D7DB}" presName="background3" presStyleLbl="node3" presStyleIdx="0" presStyleCnt="1"/>
      <dgm:spPr/>
    </dgm:pt>
    <dgm:pt modelId="{83EECF3B-0EE6-4C1E-9FA7-C724D6C522B2}" type="pres">
      <dgm:prSet presAssocID="{3066FAC7-1B50-43DC-A1AC-1A890D03D7DB}" presName="text3" presStyleLbl="fgAcc3" presStyleIdx="0" presStyleCnt="1">
        <dgm:presLayoutVars>
          <dgm:chPref val="3"/>
        </dgm:presLayoutVars>
      </dgm:prSet>
      <dgm:spPr/>
    </dgm:pt>
    <dgm:pt modelId="{A06D94D0-9A2B-4C23-AC6C-5588571E48D1}" type="pres">
      <dgm:prSet presAssocID="{3066FAC7-1B50-43DC-A1AC-1A890D03D7DB}" presName="hierChild4" presStyleCnt="0"/>
      <dgm:spPr/>
    </dgm:pt>
    <dgm:pt modelId="{466E8C27-62E4-4304-8C9E-C91C855FAD56}" type="pres">
      <dgm:prSet presAssocID="{9171F0A9-D57C-47EB-B8B9-6429BE364AE2}" presName="Name23" presStyleLbl="parChTrans1D4" presStyleIdx="0" presStyleCnt="8"/>
      <dgm:spPr/>
    </dgm:pt>
    <dgm:pt modelId="{38136399-911B-490B-90E0-BEF6F8A8F8B4}" type="pres">
      <dgm:prSet presAssocID="{3E5ABD73-0C21-40BB-81CE-8A7148A461B4}" presName="hierRoot4" presStyleCnt="0"/>
      <dgm:spPr/>
    </dgm:pt>
    <dgm:pt modelId="{94DB1873-5F3C-43C1-8B60-694C1EC79938}" type="pres">
      <dgm:prSet presAssocID="{3E5ABD73-0C21-40BB-81CE-8A7148A461B4}" presName="composite4" presStyleCnt="0"/>
      <dgm:spPr/>
    </dgm:pt>
    <dgm:pt modelId="{92196C21-AA89-4A12-9A0F-AC1892E212F1}" type="pres">
      <dgm:prSet presAssocID="{3E5ABD73-0C21-40BB-81CE-8A7148A461B4}" presName="background4" presStyleLbl="node4" presStyleIdx="0" presStyleCnt="8"/>
      <dgm:spPr/>
    </dgm:pt>
    <dgm:pt modelId="{BF38D2C5-048D-4416-BB9C-28B3211C4A5B}" type="pres">
      <dgm:prSet presAssocID="{3E5ABD73-0C21-40BB-81CE-8A7148A461B4}" presName="text4" presStyleLbl="fgAcc4" presStyleIdx="0" presStyleCnt="8">
        <dgm:presLayoutVars>
          <dgm:chPref val="3"/>
        </dgm:presLayoutVars>
      </dgm:prSet>
      <dgm:spPr/>
    </dgm:pt>
    <dgm:pt modelId="{B44BFB7D-6069-4DA9-A9BA-FAC865D01CAB}" type="pres">
      <dgm:prSet presAssocID="{3E5ABD73-0C21-40BB-81CE-8A7148A461B4}" presName="hierChild5" presStyleCnt="0"/>
      <dgm:spPr/>
    </dgm:pt>
    <dgm:pt modelId="{040B2406-B596-4289-8472-B6AE1F19B59C}" type="pres">
      <dgm:prSet presAssocID="{003D93F7-C948-46C8-A166-73C428236F39}" presName="Name23" presStyleLbl="parChTrans1D4" presStyleIdx="1" presStyleCnt="8"/>
      <dgm:spPr/>
    </dgm:pt>
    <dgm:pt modelId="{8074010A-1BEB-4392-9B83-DBF72CC9C3A6}" type="pres">
      <dgm:prSet presAssocID="{F726429C-1CDF-4C09-B0FB-302B1616B28B}" presName="hierRoot4" presStyleCnt="0"/>
      <dgm:spPr/>
    </dgm:pt>
    <dgm:pt modelId="{E6C1D342-7ECE-4C5E-A659-A86ABB7CAAD5}" type="pres">
      <dgm:prSet presAssocID="{F726429C-1CDF-4C09-B0FB-302B1616B28B}" presName="composite4" presStyleCnt="0"/>
      <dgm:spPr/>
    </dgm:pt>
    <dgm:pt modelId="{B30EDC0B-1163-4600-A2B2-C0DE78C8E87C}" type="pres">
      <dgm:prSet presAssocID="{F726429C-1CDF-4C09-B0FB-302B1616B28B}" presName="background4" presStyleLbl="node4" presStyleIdx="1" presStyleCnt="8"/>
      <dgm:spPr/>
    </dgm:pt>
    <dgm:pt modelId="{B9DAB719-74CD-47DB-BB2F-8047C48F86AA}" type="pres">
      <dgm:prSet presAssocID="{F726429C-1CDF-4C09-B0FB-302B1616B28B}" presName="text4" presStyleLbl="fgAcc4" presStyleIdx="1" presStyleCnt="8">
        <dgm:presLayoutVars>
          <dgm:chPref val="3"/>
        </dgm:presLayoutVars>
      </dgm:prSet>
      <dgm:spPr/>
    </dgm:pt>
    <dgm:pt modelId="{9AC400B6-6782-469C-B945-495FFF68BEE0}" type="pres">
      <dgm:prSet presAssocID="{F726429C-1CDF-4C09-B0FB-302B1616B28B}" presName="hierChild5" presStyleCnt="0"/>
      <dgm:spPr/>
    </dgm:pt>
    <dgm:pt modelId="{6EBA0A92-DFE4-473C-BCEB-4804F3A0613B}" type="pres">
      <dgm:prSet presAssocID="{60EE1152-CE99-4D22-9297-2D420B9D807E}" presName="Name23" presStyleLbl="parChTrans1D4" presStyleIdx="2" presStyleCnt="8"/>
      <dgm:spPr/>
    </dgm:pt>
    <dgm:pt modelId="{6FE391C8-6537-45AD-9377-7D0FA2893550}" type="pres">
      <dgm:prSet presAssocID="{4979393E-AA3C-41FC-BED8-0F956C7F1489}" presName="hierRoot4" presStyleCnt="0"/>
      <dgm:spPr/>
    </dgm:pt>
    <dgm:pt modelId="{BE6C3DCD-DE1F-437E-8853-94D0A675159C}" type="pres">
      <dgm:prSet presAssocID="{4979393E-AA3C-41FC-BED8-0F956C7F1489}" presName="composite4" presStyleCnt="0"/>
      <dgm:spPr/>
    </dgm:pt>
    <dgm:pt modelId="{F0E50FCC-B257-45CA-BE6C-4F3C654717D5}" type="pres">
      <dgm:prSet presAssocID="{4979393E-AA3C-41FC-BED8-0F956C7F1489}" presName="background4" presStyleLbl="node4" presStyleIdx="2" presStyleCnt="8"/>
      <dgm:spPr/>
    </dgm:pt>
    <dgm:pt modelId="{7BDC53A7-484D-4AA0-934F-C256222F6451}" type="pres">
      <dgm:prSet presAssocID="{4979393E-AA3C-41FC-BED8-0F956C7F1489}" presName="text4" presStyleLbl="fgAcc4" presStyleIdx="2" presStyleCnt="8">
        <dgm:presLayoutVars>
          <dgm:chPref val="3"/>
        </dgm:presLayoutVars>
      </dgm:prSet>
      <dgm:spPr/>
    </dgm:pt>
    <dgm:pt modelId="{8B2F8FC0-FBB3-49EB-A43D-DE78A2D369B9}" type="pres">
      <dgm:prSet presAssocID="{4979393E-AA3C-41FC-BED8-0F956C7F1489}" presName="hierChild5" presStyleCnt="0"/>
      <dgm:spPr/>
    </dgm:pt>
    <dgm:pt modelId="{DD1BAE10-2CE5-4D03-A163-0EB82C34F281}" type="pres">
      <dgm:prSet presAssocID="{7FEF832C-06CD-41CC-863D-E79CA22D21F6}" presName="Name23" presStyleLbl="parChTrans1D4" presStyleIdx="3" presStyleCnt="8"/>
      <dgm:spPr/>
    </dgm:pt>
    <dgm:pt modelId="{14FB3C84-2E55-41DB-AE06-67AB29A52F25}" type="pres">
      <dgm:prSet presAssocID="{2BFB3F33-6559-4D22-9C24-87F82F234601}" presName="hierRoot4" presStyleCnt="0"/>
      <dgm:spPr/>
    </dgm:pt>
    <dgm:pt modelId="{A712BA22-5DD3-4AFA-A6FA-09EF8415478C}" type="pres">
      <dgm:prSet presAssocID="{2BFB3F33-6559-4D22-9C24-87F82F234601}" presName="composite4" presStyleCnt="0"/>
      <dgm:spPr/>
    </dgm:pt>
    <dgm:pt modelId="{1ACB52AE-3DEA-4EAF-B9DD-0AFD8E95EC64}" type="pres">
      <dgm:prSet presAssocID="{2BFB3F33-6559-4D22-9C24-87F82F234601}" presName="background4" presStyleLbl="node4" presStyleIdx="3" presStyleCnt="8"/>
      <dgm:spPr/>
    </dgm:pt>
    <dgm:pt modelId="{CA1A4927-EB9D-49B3-8611-22237CCDB756}" type="pres">
      <dgm:prSet presAssocID="{2BFB3F33-6559-4D22-9C24-87F82F234601}" presName="text4" presStyleLbl="fgAcc4" presStyleIdx="3" presStyleCnt="8">
        <dgm:presLayoutVars>
          <dgm:chPref val="3"/>
        </dgm:presLayoutVars>
      </dgm:prSet>
      <dgm:spPr/>
    </dgm:pt>
    <dgm:pt modelId="{C112CC76-FD92-4939-BA08-55F77FB1526B}" type="pres">
      <dgm:prSet presAssocID="{2BFB3F33-6559-4D22-9C24-87F82F234601}" presName="hierChild5" presStyleCnt="0"/>
      <dgm:spPr/>
    </dgm:pt>
    <dgm:pt modelId="{FBBF42D1-E584-48C7-AAA5-4EECDF282954}" type="pres">
      <dgm:prSet presAssocID="{24170CC4-3DDB-4F11-9508-79176357B635}" presName="Name23" presStyleLbl="parChTrans1D4" presStyleIdx="4" presStyleCnt="8"/>
      <dgm:spPr/>
    </dgm:pt>
    <dgm:pt modelId="{04BF9F11-3790-428A-A099-CAE8C973F45D}" type="pres">
      <dgm:prSet presAssocID="{DED893A5-1B56-4316-8151-0CCB7044E839}" presName="hierRoot4" presStyleCnt="0"/>
      <dgm:spPr/>
    </dgm:pt>
    <dgm:pt modelId="{015E9DFE-DA3C-4FFE-AB09-7F707C827FFA}" type="pres">
      <dgm:prSet presAssocID="{DED893A5-1B56-4316-8151-0CCB7044E839}" presName="composite4" presStyleCnt="0"/>
      <dgm:spPr/>
    </dgm:pt>
    <dgm:pt modelId="{F132BAF1-5152-4B1C-BE6C-D9E581D5830C}" type="pres">
      <dgm:prSet presAssocID="{DED893A5-1B56-4316-8151-0CCB7044E839}" presName="background4" presStyleLbl="node4" presStyleIdx="4" presStyleCnt="8"/>
      <dgm:spPr/>
    </dgm:pt>
    <dgm:pt modelId="{5D2753E8-D503-434E-9160-D3AC4DF56B19}" type="pres">
      <dgm:prSet presAssocID="{DED893A5-1B56-4316-8151-0CCB7044E839}" presName="text4" presStyleLbl="fgAcc4" presStyleIdx="4" presStyleCnt="8">
        <dgm:presLayoutVars>
          <dgm:chPref val="3"/>
        </dgm:presLayoutVars>
      </dgm:prSet>
      <dgm:spPr/>
    </dgm:pt>
    <dgm:pt modelId="{732C8436-892B-46B3-8CC1-7E18D0B9D1EA}" type="pres">
      <dgm:prSet presAssocID="{DED893A5-1B56-4316-8151-0CCB7044E839}" presName="hierChild5" presStyleCnt="0"/>
      <dgm:spPr/>
    </dgm:pt>
    <dgm:pt modelId="{DA246B52-947E-403C-8F30-0D9C03225F94}" type="pres">
      <dgm:prSet presAssocID="{588CD673-4181-4823-B59D-8B907FEF6FE8}" presName="Name23" presStyleLbl="parChTrans1D4" presStyleIdx="5" presStyleCnt="8"/>
      <dgm:spPr/>
    </dgm:pt>
    <dgm:pt modelId="{D29953CC-18A0-400B-8FAD-3C2AE5071618}" type="pres">
      <dgm:prSet presAssocID="{98A7041E-C0CC-4B20-8B9B-838919C60BEB}" presName="hierRoot4" presStyleCnt="0"/>
      <dgm:spPr/>
    </dgm:pt>
    <dgm:pt modelId="{615664DF-73C3-4DAB-96D2-F0D2498A26BA}" type="pres">
      <dgm:prSet presAssocID="{98A7041E-C0CC-4B20-8B9B-838919C60BEB}" presName="composite4" presStyleCnt="0"/>
      <dgm:spPr/>
    </dgm:pt>
    <dgm:pt modelId="{46DA20A5-77A2-4C1C-891D-363ED024304F}" type="pres">
      <dgm:prSet presAssocID="{98A7041E-C0CC-4B20-8B9B-838919C60BEB}" presName="background4" presStyleLbl="node4" presStyleIdx="5" presStyleCnt="8"/>
      <dgm:spPr/>
    </dgm:pt>
    <dgm:pt modelId="{EFE5B9FF-BE54-44F7-9B5A-2148670CF0D8}" type="pres">
      <dgm:prSet presAssocID="{98A7041E-C0CC-4B20-8B9B-838919C60BEB}" presName="text4" presStyleLbl="fgAcc4" presStyleIdx="5" presStyleCnt="8">
        <dgm:presLayoutVars>
          <dgm:chPref val="3"/>
        </dgm:presLayoutVars>
      </dgm:prSet>
      <dgm:spPr/>
    </dgm:pt>
    <dgm:pt modelId="{8FF40C02-F7B5-45E0-8856-B9173BBD3A29}" type="pres">
      <dgm:prSet presAssocID="{98A7041E-C0CC-4B20-8B9B-838919C60BEB}" presName="hierChild5" presStyleCnt="0"/>
      <dgm:spPr/>
    </dgm:pt>
    <dgm:pt modelId="{6F81B2E2-C0FA-4C2B-A56A-2EB280006FCC}" type="pres">
      <dgm:prSet presAssocID="{66133788-4A46-4E48-B11A-CC2823DD26C7}" presName="Name23" presStyleLbl="parChTrans1D4" presStyleIdx="6" presStyleCnt="8"/>
      <dgm:spPr/>
    </dgm:pt>
    <dgm:pt modelId="{5EA530D8-8491-4521-9E05-13E5B21D7C9C}" type="pres">
      <dgm:prSet presAssocID="{175948B3-63D5-4155-8917-9F127E885695}" presName="hierRoot4" presStyleCnt="0"/>
      <dgm:spPr/>
    </dgm:pt>
    <dgm:pt modelId="{0FDB1E7F-F186-4DDF-8F39-86EE2E328C57}" type="pres">
      <dgm:prSet presAssocID="{175948B3-63D5-4155-8917-9F127E885695}" presName="composite4" presStyleCnt="0"/>
      <dgm:spPr/>
    </dgm:pt>
    <dgm:pt modelId="{566EE200-2859-4A30-97C9-23D7309464F2}" type="pres">
      <dgm:prSet presAssocID="{175948B3-63D5-4155-8917-9F127E885695}" presName="background4" presStyleLbl="node4" presStyleIdx="6" presStyleCnt="8"/>
      <dgm:spPr/>
    </dgm:pt>
    <dgm:pt modelId="{FDA4CBED-3DEC-47BA-89DC-BEFFBCF62672}" type="pres">
      <dgm:prSet presAssocID="{175948B3-63D5-4155-8917-9F127E885695}" presName="text4" presStyleLbl="fgAcc4" presStyleIdx="6" presStyleCnt="8">
        <dgm:presLayoutVars>
          <dgm:chPref val="3"/>
        </dgm:presLayoutVars>
      </dgm:prSet>
      <dgm:spPr/>
    </dgm:pt>
    <dgm:pt modelId="{4644D382-2ED2-4906-8214-01A4C834E897}" type="pres">
      <dgm:prSet presAssocID="{175948B3-63D5-4155-8917-9F127E885695}" presName="hierChild5" presStyleCnt="0"/>
      <dgm:spPr/>
    </dgm:pt>
    <dgm:pt modelId="{EA602CEC-A8F5-45A2-AA76-75E976CCDEAC}" type="pres">
      <dgm:prSet presAssocID="{63E9470A-7D48-45BE-97B5-DAD81A835F84}" presName="Name23" presStyleLbl="parChTrans1D4" presStyleIdx="7" presStyleCnt="8"/>
      <dgm:spPr/>
    </dgm:pt>
    <dgm:pt modelId="{2A57ED75-99C0-4CAC-8B69-A63623387931}" type="pres">
      <dgm:prSet presAssocID="{82238324-CE28-4045-8220-EB0452AAE57D}" presName="hierRoot4" presStyleCnt="0"/>
      <dgm:spPr/>
    </dgm:pt>
    <dgm:pt modelId="{56FEA5F6-C035-404A-8CE4-404941C78557}" type="pres">
      <dgm:prSet presAssocID="{82238324-CE28-4045-8220-EB0452AAE57D}" presName="composite4" presStyleCnt="0"/>
      <dgm:spPr/>
    </dgm:pt>
    <dgm:pt modelId="{414D3A26-F49B-4F4F-928A-A72DDB7811FD}" type="pres">
      <dgm:prSet presAssocID="{82238324-CE28-4045-8220-EB0452AAE57D}" presName="background4" presStyleLbl="node4" presStyleIdx="7" presStyleCnt="8"/>
      <dgm:spPr/>
    </dgm:pt>
    <dgm:pt modelId="{149A2EEF-C861-4419-972E-1521A1A5A2E2}" type="pres">
      <dgm:prSet presAssocID="{82238324-CE28-4045-8220-EB0452AAE57D}" presName="text4" presStyleLbl="fgAcc4" presStyleIdx="7" presStyleCnt="8">
        <dgm:presLayoutVars>
          <dgm:chPref val="3"/>
        </dgm:presLayoutVars>
      </dgm:prSet>
      <dgm:spPr/>
    </dgm:pt>
    <dgm:pt modelId="{A6748A8E-5AB0-4EF3-BD37-2D03EE118EB2}" type="pres">
      <dgm:prSet presAssocID="{82238324-CE28-4045-8220-EB0452AAE57D}" presName="hierChild5" presStyleCnt="0"/>
      <dgm:spPr/>
    </dgm:pt>
  </dgm:ptLst>
  <dgm:cxnLst>
    <dgm:cxn modelId="{78BE0113-B2BD-4AE9-A6A5-9CBAC1AF35A8}" type="presOf" srcId="{F726429C-1CDF-4C09-B0FB-302B1616B28B}" destId="{B9DAB719-74CD-47DB-BB2F-8047C48F86AA}" srcOrd="0" destOrd="0" presId="urn:microsoft.com/office/officeart/2005/8/layout/hierarchy1"/>
    <dgm:cxn modelId="{2A9E1613-29A3-4C13-9A5C-D6F44A92EAF9}" type="presOf" srcId="{9171F0A9-D57C-47EB-B8B9-6429BE364AE2}" destId="{466E8C27-62E4-4304-8C9E-C91C855FAD56}" srcOrd="0" destOrd="0" presId="urn:microsoft.com/office/officeart/2005/8/layout/hierarchy1"/>
    <dgm:cxn modelId="{83DDDE1C-5B8A-4444-9AC7-7D5E60800554}" srcId="{71D01C38-147C-4F32-9B9A-8582DB44A168}" destId="{82AB93CA-1F8B-4259-90E3-7923576239E5}" srcOrd="0" destOrd="0" parTransId="{9F31278B-7E56-4B5B-87E9-F88941E76FB3}" sibTransId="{4E5B53B4-E90A-4324-A863-3A83B6D48540}"/>
    <dgm:cxn modelId="{B28B4D1D-E2A8-48E2-85B1-837B23E9FB95}" type="presOf" srcId="{98A7041E-C0CC-4B20-8B9B-838919C60BEB}" destId="{EFE5B9FF-BE54-44F7-9B5A-2148670CF0D8}" srcOrd="0" destOrd="0" presId="urn:microsoft.com/office/officeart/2005/8/layout/hierarchy1"/>
    <dgm:cxn modelId="{EFC07424-443B-44ED-821B-551E2E3BF46C}" type="presOf" srcId="{9F31278B-7E56-4B5B-87E9-F88941E76FB3}" destId="{10CB08FC-6EFD-4483-961E-915E607069D5}" srcOrd="0" destOrd="0" presId="urn:microsoft.com/office/officeart/2005/8/layout/hierarchy1"/>
    <dgm:cxn modelId="{09457826-FC93-40AA-8FDE-19DBCCCE3B43}" type="presOf" srcId="{7FEF832C-06CD-41CC-863D-E79CA22D21F6}" destId="{DD1BAE10-2CE5-4D03-A163-0EB82C34F281}" srcOrd="0" destOrd="0" presId="urn:microsoft.com/office/officeart/2005/8/layout/hierarchy1"/>
    <dgm:cxn modelId="{74B38536-D3EA-4EB2-95DF-89C1CE5CF9CD}" type="presOf" srcId="{71D01C38-147C-4F32-9B9A-8582DB44A168}" destId="{14A3F2EE-F0AE-40C7-B340-717F652A627A}" srcOrd="0" destOrd="0" presId="urn:microsoft.com/office/officeart/2005/8/layout/hierarchy1"/>
    <dgm:cxn modelId="{7C042838-7ED1-496C-8F74-A60B78D12D30}" type="presOf" srcId="{82238324-CE28-4045-8220-EB0452AAE57D}" destId="{149A2EEF-C861-4419-972E-1521A1A5A2E2}" srcOrd="0" destOrd="0" presId="urn:microsoft.com/office/officeart/2005/8/layout/hierarchy1"/>
    <dgm:cxn modelId="{A5F3D13B-8D21-4DFB-BCFB-7D3C2037E99C}" type="presOf" srcId="{24170CC4-3DDB-4F11-9508-79176357B635}" destId="{FBBF42D1-E584-48C7-AAA5-4EECDF282954}" srcOrd="0" destOrd="0" presId="urn:microsoft.com/office/officeart/2005/8/layout/hierarchy1"/>
    <dgm:cxn modelId="{354BC269-DA1F-4391-B12B-63DC4E338FC3}" type="presOf" srcId="{60EE1152-CE99-4D22-9297-2D420B9D807E}" destId="{6EBA0A92-DFE4-473C-BCEB-4804F3A0613B}" srcOrd="0" destOrd="0" presId="urn:microsoft.com/office/officeart/2005/8/layout/hierarchy1"/>
    <dgm:cxn modelId="{5CE99953-5BB8-45C6-8AC1-62E766DDF049}" type="presOf" srcId="{588CD673-4181-4823-B59D-8B907FEF6FE8}" destId="{DA246B52-947E-403C-8F30-0D9C03225F94}" srcOrd="0" destOrd="0" presId="urn:microsoft.com/office/officeart/2005/8/layout/hierarchy1"/>
    <dgm:cxn modelId="{B6EABC73-63A2-4856-A28C-0C43C166E82C}" type="presOf" srcId="{82AB93CA-1F8B-4259-90E3-7923576239E5}" destId="{EBB5A255-5CC7-4781-B614-86330A6A1EA2}" srcOrd="0" destOrd="0" presId="urn:microsoft.com/office/officeart/2005/8/layout/hierarchy1"/>
    <dgm:cxn modelId="{FF0DEA74-A74B-4D07-A7C2-18E771316391}" srcId="{3066FAC7-1B50-43DC-A1AC-1A890D03D7DB}" destId="{175948B3-63D5-4155-8917-9F127E885695}" srcOrd="3" destOrd="0" parTransId="{66133788-4A46-4E48-B11A-CC2823DD26C7}" sibTransId="{51448DFA-B4EA-4300-B784-3074A676608E}"/>
    <dgm:cxn modelId="{10A78178-DD12-47D8-90F2-03FAFF2942F6}" type="presOf" srcId="{175948B3-63D5-4155-8917-9F127E885695}" destId="{FDA4CBED-3DEC-47BA-89DC-BEFFBCF62672}" srcOrd="0" destOrd="0" presId="urn:microsoft.com/office/officeart/2005/8/layout/hierarchy1"/>
    <dgm:cxn modelId="{E89A7E7E-6762-4DCE-BC79-0BE1A99A4164}" type="presOf" srcId="{4979393E-AA3C-41FC-BED8-0F956C7F1489}" destId="{7BDC53A7-484D-4AA0-934F-C256222F6451}" srcOrd="0" destOrd="0" presId="urn:microsoft.com/office/officeart/2005/8/layout/hierarchy1"/>
    <dgm:cxn modelId="{5918B18F-8E0F-4C72-8ADD-534B939806DC}" srcId="{3066FAC7-1B50-43DC-A1AC-1A890D03D7DB}" destId="{4979393E-AA3C-41FC-BED8-0F956C7F1489}" srcOrd="1" destOrd="0" parTransId="{60EE1152-CE99-4D22-9297-2D420B9D807E}" sibTransId="{30B4369C-E61D-4A98-B4A2-D653CF0ABFB4}"/>
    <dgm:cxn modelId="{23C79290-E4E5-4A1C-9ACC-2EEF526EBF5E}" type="presOf" srcId="{1606342A-69D1-42B2-806D-69B07B4B459F}" destId="{BCE13C8F-CBEB-4671-B82A-D50E4651F2D7}" srcOrd="0" destOrd="0" presId="urn:microsoft.com/office/officeart/2005/8/layout/hierarchy1"/>
    <dgm:cxn modelId="{FA60CB9F-565D-4538-9AAC-7C8F1059EAC7}" type="presOf" srcId="{1D5B4D9E-9787-4DFB-A967-751AD8C90A59}" destId="{C424B0C2-7174-4A5F-B617-4994013B269D}" srcOrd="0" destOrd="0" presId="urn:microsoft.com/office/officeart/2005/8/layout/hierarchy1"/>
    <dgm:cxn modelId="{B1A8E9A4-BE50-479C-AE5F-F1327819A94A}" type="presOf" srcId="{003D93F7-C948-46C8-A166-73C428236F39}" destId="{040B2406-B596-4289-8472-B6AE1F19B59C}" srcOrd="0" destOrd="0" presId="urn:microsoft.com/office/officeart/2005/8/layout/hierarchy1"/>
    <dgm:cxn modelId="{D70B19A7-F5CC-440A-A7C2-0538FDD4EBFC}" srcId="{DED893A5-1B56-4316-8151-0CCB7044E839}" destId="{98A7041E-C0CC-4B20-8B9B-838919C60BEB}" srcOrd="0" destOrd="0" parTransId="{588CD673-4181-4823-B59D-8B907FEF6FE8}" sibTransId="{4735FB44-B835-47F6-8337-0F980EF01392}"/>
    <dgm:cxn modelId="{A5165AA7-F5A8-42AF-9F3E-CA0FFA5AA8EB}" type="presOf" srcId="{3E5ABD73-0C21-40BB-81CE-8A7148A461B4}" destId="{BF38D2C5-048D-4416-BB9C-28B3211C4A5B}" srcOrd="0" destOrd="0" presId="urn:microsoft.com/office/officeart/2005/8/layout/hierarchy1"/>
    <dgm:cxn modelId="{234815AF-E5EF-496C-AF8C-9B1A3ADA2F6B}" type="presOf" srcId="{66133788-4A46-4E48-B11A-CC2823DD26C7}" destId="{6F81B2E2-C0FA-4C2B-A56A-2EB280006FCC}" srcOrd="0" destOrd="0" presId="urn:microsoft.com/office/officeart/2005/8/layout/hierarchy1"/>
    <dgm:cxn modelId="{3F17FDB0-F601-464A-BD73-432DC618355C}" srcId="{3066FAC7-1B50-43DC-A1AC-1A890D03D7DB}" destId="{3E5ABD73-0C21-40BB-81CE-8A7148A461B4}" srcOrd="0" destOrd="0" parTransId="{9171F0A9-D57C-47EB-B8B9-6429BE364AE2}" sibTransId="{229181E9-2A61-4B1D-B225-C0F4AFE38E1E}"/>
    <dgm:cxn modelId="{49858CB5-972F-456A-B717-E1533D8838B3}" srcId="{3066FAC7-1B50-43DC-A1AC-1A890D03D7DB}" destId="{DED893A5-1B56-4316-8151-0CCB7044E839}" srcOrd="2" destOrd="0" parTransId="{24170CC4-3DDB-4F11-9508-79176357B635}" sibTransId="{CB29D2FA-3E04-4E27-A883-734948EC4139}"/>
    <dgm:cxn modelId="{E417A4B7-51A1-4A99-913D-7574AA18605E}" type="presOf" srcId="{3066FAC7-1B50-43DC-A1AC-1A890D03D7DB}" destId="{83EECF3B-0EE6-4C1E-9FA7-C724D6C522B2}" srcOrd="0" destOrd="0" presId="urn:microsoft.com/office/officeart/2005/8/layout/hierarchy1"/>
    <dgm:cxn modelId="{C176C0B8-F590-4192-B18F-395101B6E0B0}" srcId="{4979393E-AA3C-41FC-BED8-0F956C7F1489}" destId="{2BFB3F33-6559-4D22-9C24-87F82F234601}" srcOrd="0" destOrd="0" parTransId="{7FEF832C-06CD-41CC-863D-E79CA22D21F6}" sibTransId="{7C01C219-5D02-41D6-BC7D-A7E0EFBAF428}"/>
    <dgm:cxn modelId="{9D4C7ABA-E8EC-46A6-B34E-77891EED274D}" srcId="{175948B3-63D5-4155-8917-9F127E885695}" destId="{82238324-CE28-4045-8220-EB0452AAE57D}" srcOrd="0" destOrd="0" parTransId="{63E9470A-7D48-45BE-97B5-DAD81A835F84}" sibTransId="{328D898C-3A8E-4500-B772-7A7EE20B51B8}"/>
    <dgm:cxn modelId="{C6B85DBE-1295-4EAA-97FB-840DB6CA0382}" srcId="{3E5ABD73-0C21-40BB-81CE-8A7148A461B4}" destId="{F726429C-1CDF-4C09-B0FB-302B1616B28B}" srcOrd="0" destOrd="0" parTransId="{003D93F7-C948-46C8-A166-73C428236F39}" sibTransId="{CE4FDCC8-8776-4503-9377-80B94E190132}"/>
    <dgm:cxn modelId="{49D23AC7-7C62-4B9C-B2BF-539E06043889}" type="presOf" srcId="{DED893A5-1B56-4316-8151-0CCB7044E839}" destId="{5D2753E8-D503-434E-9160-D3AC4DF56B19}" srcOrd="0" destOrd="0" presId="urn:microsoft.com/office/officeart/2005/8/layout/hierarchy1"/>
    <dgm:cxn modelId="{8A16C6D5-0CC9-4EF8-A64E-A049E1A44EF9}" srcId="{1D5B4D9E-9787-4DFB-A967-751AD8C90A59}" destId="{71D01C38-147C-4F32-9B9A-8582DB44A168}" srcOrd="0" destOrd="0" parTransId="{4F63F6DA-BCDC-43DB-A6C4-93E622622C59}" sibTransId="{995B69C1-6CD3-4DBD-9875-205813AC5494}"/>
    <dgm:cxn modelId="{BEC637DE-9955-4793-8623-3202BDF236C9}" srcId="{82AB93CA-1F8B-4259-90E3-7923576239E5}" destId="{3066FAC7-1B50-43DC-A1AC-1A890D03D7DB}" srcOrd="0" destOrd="0" parTransId="{1606342A-69D1-42B2-806D-69B07B4B459F}" sibTransId="{45BB32CE-B2A6-4EA4-89E7-7A46D8B3BEC9}"/>
    <dgm:cxn modelId="{02E7D5F6-5143-4D4E-9BDC-F655A4FAFB9A}" type="presOf" srcId="{63E9470A-7D48-45BE-97B5-DAD81A835F84}" destId="{EA602CEC-A8F5-45A2-AA76-75E976CCDEAC}" srcOrd="0" destOrd="0" presId="urn:microsoft.com/office/officeart/2005/8/layout/hierarchy1"/>
    <dgm:cxn modelId="{BCD81DFC-670B-4601-9AA1-F57E4AA848B2}" type="presOf" srcId="{2BFB3F33-6559-4D22-9C24-87F82F234601}" destId="{CA1A4927-EB9D-49B3-8611-22237CCDB756}" srcOrd="0" destOrd="0" presId="urn:microsoft.com/office/officeart/2005/8/layout/hierarchy1"/>
    <dgm:cxn modelId="{AA562310-4EBF-4258-8310-5107994F3B52}" type="presParOf" srcId="{C424B0C2-7174-4A5F-B617-4994013B269D}" destId="{12639544-2880-48FA-A0FA-6BA9A2D921C6}" srcOrd="0" destOrd="0" presId="urn:microsoft.com/office/officeart/2005/8/layout/hierarchy1"/>
    <dgm:cxn modelId="{B488C69E-8205-4849-AB13-FD6336CC1164}" type="presParOf" srcId="{12639544-2880-48FA-A0FA-6BA9A2D921C6}" destId="{741AE15D-DB41-4721-B826-271C6264060C}" srcOrd="0" destOrd="0" presId="urn:microsoft.com/office/officeart/2005/8/layout/hierarchy1"/>
    <dgm:cxn modelId="{B0B66919-BF39-4262-B9F4-CEB2E8B381E5}" type="presParOf" srcId="{741AE15D-DB41-4721-B826-271C6264060C}" destId="{A7999C31-CBC2-4DBD-92FA-028FC54C2BB7}" srcOrd="0" destOrd="0" presId="urn:microsoft.com/office/officeart/2005/8/layout/hierarchy1"/>
    <dgm:cxn modelId="{3265CF57-5510-4684-A921-B675BA4BA8D9}" type="presParOf" srcId="{741AE15D-DB41-4721-B826-271C6264060C}" destId="{14A3F2EE-F0AE-40C7-B340-717F652A627A}" srcOrd="1" destOrd="0" presId="urn:microsoft.com/office/officeart/2005/8/layout/hierarchy1"/>
    <dgm:cxn modelId="{B0CF5E8F-D41A-4F85-B3EA-59F5BC066CB1}" type="presParOf" srcId="{12639544-2880-48FA-A0FA-6BA9A2D921C6}" destId="{23D1EFFE-7150-4AE7-80A1-7A1384939B59}" srcOrd="1" destOrd="0" presId="urn:microsoft.com/office/officeart/2005/8/layout/hierarchy1"/>
    <dgm:cxn modelId="{085FAC0B-6559-4F6E-B3DA-2B5137F3BF3F}" type="presParOf" srcId="{23D1EFFE-7150-4AE7-80A1-7A1384939B59}" destId="{10CB08FC-6EFD-4483-961E-915E607069D5}" srcOrd="0" destOrd="0" presId="urn:microsoft.com/office/officeart/2005/8/layout/hierarchy1"/>
    <dgm:cxn modelId="{371F521C-47E6-4EEE-B05A-2EAF4BE17F8B}" type="presParOf" srcId="{23D1EFFE-7150-4AE7-80A1-7A1384939B59}" destId="{09ADCE55-E9D9-46D5-A182-BB26AEAA01B6}" srcOrd="1" destOrd="0" presId="urn:microsoft.com/office/officeart/2005/8/layout/hierarchy1"/>
    <dgm:cxn modelId="{40336B64-A2B3-4EB2-83EF-53A9825208C2}" type="presParOf" srcId="{09ADCE55-E9D9-46D5-A182-BB26AEAA01B6}" destId="{F6337C25-BF85-4D46-8A0C-F2153D75EEFE}" srcOrd="0" destOrd="0" presId="urn:microsoft.com/office/officeart/2005/8/layout/hierarchy1"/>
    <dgm:cxn modelId="{9FDE7585-9796-4E70-A8CC-D1CE7E59F6A8}" type="presParOf" srcId="{F6337C25-BF85-4D46-8A0C-F2153D75EEFE}" destId="{08349EB0-9C7A-476A-8F64-56A5DBAEBB67}" srcOrd="0" destOrd="0" presId="urn:microsoft.com/office/officeart/2005/8/layout/hierarchy1"/>
    <dgm:cxn modelId="{68DF1035-E56A-4CDD-B155-705A48AF8B33}" type="presParOf" srcId="{F6337C25-BF85-4D46-8A0C-F2153D75EEFE}" destId="{EBB5A255-5CC7-4781-B614-86330A6A1EA2}" srcOrd="1" destOrd="0" presId="urn:microsoft.com/office/officeart/2005/8/layout/hierarchy1"/>
    <dgm:cxn modelId="{993CB1DE-8778-4AE3-AEE4-B63810472413}" type="presParOf" srcId="{09ADCE55-E9D9-46D5-A182-BB26AEAA01B6}" destId="{5F3631C6-636D-47F9-B3DC-C665A230A5EB}" srcOrd="1" destOrd="0" presId="urn:microsoft.com/office/officeart/2005/8/layout/hierarchy1"/>
    <dgm:cxn modelId="{82B9DFCF-0C5F-49C4-A4C2-F8AAC1CE34DC}" type="presParOf" srcId="{5F3631C6-636D-47F9-B3DC-C665A230A5EB}" destId="{BCE13C8F-CBEB-4671-B82A-D50E4651F2D7}" srcOrd="0" destOrd="0" presId="urn:microsoft.com/office/officeart/2005/8/layout/hierarchy1"/>
    <dgm:cxn modelId="{417F9628-F598-4B19-8679-4A6CA62D756C}" type="presParOf" srcId="{5F3631C6-636D-47F9-B3DC-C665A230A5EB}" destId="{C2B43E28-7B84-4745-B5DC-585BB91EAB9E}" srcOrd="1" destOrd="0" presId="urn:microsoft.com/office/officeart/2005/8/layout/hierarchy1"/>
    <dgm:cxn modelId="{DBAB461F-45C5-4BD8-8D65-89C9533A355A}" type="presParOf" srcId="{C2B43E28-7B84-4745-B5DC-585BB91EAB9E}" destId="{D0677282-ECB1-4DFD-827C-FA34EAE234F2}" srcOrd="0" destOrd="0" presId="urn:microsoft.com/office/officeart/2005/8/layout/hierarchy1"/>
    <dgm:cxn modelId="{FFA163CA-935D-44AD-8C72-84034B6D65FA}" type="presParOf" srcId="{D0677282-ECB1-4DFD-827C-FA34EAE234F2}" destId="{A0CD8267-532D-4219-A470-7F7692D02CC6}" srcOrd="0" destOrd="0" presId="urn:microsoft.com/office/officeart/2005/8/layout/hierarchy1"/>
    <dgm:cxn modelId="{66B136F5-D3C0-4F2E-BF35-E143D716B7BB}" type="presParOf" srcId="{D0677282-ECB1-4DFD-827C-FA34EAE234F2}" destId="{83EECF3B-0EE6-4C1E-9FA7-C724D6C522B2}" srcOrd="1" destOrd="0" presId="urn:microsoft.com/office/officeart/2005/8/layout/hierarchy1"/>
    <dgm:cxn modelId="{7C753682-A32A-4256-A3C5-F94791390D79}" type="presParOf" srcId="{C2B43E28-7B84-4745-B5DC-585BB91EAB9E}" destId="{A06D94D0-9A2B-4C23-AC6C-5588571E48D1}" srcOrd="1" destOrd="0" presId="urn:microsoft.com/office/officeart/2005/8/layout/hierarchy1"/>
    <dgm:cxn modelId="{D21BBF48-D1A3-4C70-B22F-F9D1BD57DEF8}" type="presParOf" srcId="{A06D94D0-9A2B-4C23-AC6C-5588571E48D1}" destId="{466E8C27-62E4-4304-8C9E-C91C855FAD56}" srcOrd="0" destOrd="0" presId="urn:microsoft.com/office/officeart/2005/8/layout/hierarchy1"/>
    <dgm:cxn modelId="{F78E3920-6C8D-4A64-82A0-000F4764C488}" type="presParOf" srcId="{A06D94D0-9A2B-4C23-AC6C-5588571E48D1}" destId="{38136399-911B-490B-90E0-BEF6F8A8F8B4}" srcOrd="1" destOrd="0" presId="urn:microsoft.com/office/officeart/2005/8/layout/hierarchy1"/>
    <dgm:cxn modelId="{283BAE2C-5F16-41AB-9EEF-3E960C9E10AD}" type="presParOf" srcId="{38136399-911B-490B-90E0-BEF6F8A8F8B4}" destId="{94DB1873-5F3C-43C1-8B60-694C1EC79938}" srcOrd="0" destOrd="0" presId="urn:microsoft.com/office/officeart/2005/8/layout/hierarchy1"/>
    <dgm:cxn modelId="{F53A8466-3D6E-4EA1-817C-8B073DF2409A}" type="presParOf" srcId="{94DB1873-5F3C-43C1-8B60-694C1EC79938}" destId="{92196C21-AA89-4A12-9A0F-AC1892E212F1}" srcOrd="0" destOrd="0" presId="urn:microsoft.com/office/officeart/2005/8/layout/hierarchy1"/>
    <dgm:cxn modelId="{7964116F-5D51-4725-BB2A-9DB8E4FFCAC2}" type="presParOf" srcId="{94DB1873-5F3C-43C1-8B60-694C1EC79938}" destId="{BF38D2C5-048D-4416-BB9C-28B3211C4A5B}" srcOrd="1" destOrd="0" presId="urn:microsoft.com/office/officeart/2005/8/layout/hierarchy1"/>
    <dgm:cxn modelId="{73E9D0D6-1282-45CE-89DC-00609AC80CE1}" type="presParOf" srcId="{38136399-911B-490B-90E0-BEF6F8A8F8B4}" destId="{B44BFB7D-6069-4DA9-A9BA-FAC865D01CAB}" srcOrd="1" destOrd="0" presId="urn:microsoft.com/office/officeart/2005/8/layout/hierarchy1"/>
    <dgm:cxn modelId="{DF65994A-085B-4CEE-B440-78D05E06D34F}" type="presParOf" srcId="{B44BFB7D-6069-4DA9-A9BA-FAC865D01CAB}" destId="{040B2406-B596-4289-8472-B6AE1F19B59C}" srcOrd="0" destOrd="0" presId="urn:microsoft.com/office/officeart/2005/8/layout/hierarchy1"/>
    <dgm:cxn modelId="{76A99ADF-22A4-4944-872A-7E1169BA0A11}" type="presParOf" srcId="{B44BFB7D-6069-4DA9-A9BA-FAC865D01CAB}" destId="{8074010A-1BEB-4392-9B83-DBF72CC9C3A6}" srcOrd="1" destOrd="0" presId="urn:microsoft.com/office/officeart/2005/8/layout/hierarchy1"/>
    <dgm:cxn modelId="{62C4E064-5E9A-4926-BC84-256B736D773A}" type="presParOf" srcId="{8074010A-1BEB-4392-9B83-DBF72CC9C3A6}" destId="{E6C1D342-7ECE-4C5E-A659-A86ABB7CAAD5}" srcOrd="0" destOrd="0" presId="urn:microsoft.com/office/officeart/2005/8/layout/hierarchy1"/>
    <dgm:cxn modelId="{0896EE9E-4C37-4449-923B-B7EA678252E3}" type="presParOf" srcId="{E6C1D342-7ECE-4C5E-A659-A86ABB7CAAD5}" destId="{B30EDC0B-1163-4600-A2B2-C0DE78C8E87C}" srcOrd="0" destOrd="0" presId="urn:microsoft.com/office/officeart/2005/8/layout/hierarchy1"/>
    <dgm:cxn modelId="{A404596C-300B-4A27-8AD8-BF301F0A834F}" type="presParOf" srcId="{E6C1D342-7ECE-4C5E-A659-A86ABB7CAAD5}" destId="{B9DAB719-74CD-47DB-BB2F-8047C48F86AA}" srcOrd="1" destOrd="0" presId="urn:microsoft.com/office/officeart/2005/8/layout/hierarchy1"/>
    <dgm:cxn modelId="{2E65938D-8FF9-4A3F-A26B-C9B9B9F85609}" type="presParOf" srcId="{8074010A-1BEB-4392-9B83-DBF72CC9C3A6}" destId="{9AC400B6-6782-469C-B945-495FFF68BEE0}" srcOrd="1" destOrd="0" presId="urn:microsoft.com/office/officeart/2005/8/layout/hierarchy1"/>
    <dgm:cxn modelId="{8B5D7E49-D949-4693-9D4E-38F984EDC549}" type="presParOf" srcId="{A06D94D0-9A2B-4C23-AC6C-5588571E48D1}" destId="{6EBA0A92-DFE4-473C-BCEB-4804F3A0613B}" srcOrd="2" destOrd="0" presId="urn:microsoft.com/office/officeart/2005/8/layout/hierarchy1"/>
    <dgm:cxn modelId="{C44B2080-4CE7-442F-9BCE-388CBE160161}" type="presParOf" srcId="{A06D94D0-9A2B-4C23-AC6C-5588571E48D1}" destId="{6FE391C8-6537-45AD-9377-7D0FA2893550}" srcOrd="3" destOrd="0" presId="urn:microsoft.com/office/officeart/2005/8/layout/hierarchy1"/>
    <dgm:cxn modelId="{ABB2B747-8310-44A4-8080-0AC04D9255E4}" type="presParOf" srcId="{6FE391C8-6537-45AD-9377-7D0FA2893550}" destId="{BE6C3DCD-DE1F-437E-8853-94D0A675159C}" srcOrd="0" destOrd="0" presId="urn:microsoft.com/office/officeart/2005/8/layout/hierarchy1"/>
    <dgm:cxn modelId="{B54CCA00-7B7F-4DCB-9D0E-A1004A7ECD88}" type="presParOf" srcId="{BE6C3DCD-DE1F-437E-8853-94D0A675159C}" destId="{F0E50FCC-B257-45CA-BE6C-4F3C654717D5}" srcOrd="0" destOrd="0" presId="urn:microsoft.com/office/officeart/2005/8/layout/hierarchy1"/>
    <dgm:cxn modelId="{1F8F474C-95A9-4CC6-8D1C-564DFC2D2F55}" type="presParOf" srcId="{BE6C3DCD-DE1F-437E-8853-94D0A675159C}" destId="{7BDC53A7-484D-4AA0-934F-C256222F6451}" srcOrd="1" destOrd="0" presId="urn:microsoft.com/office/officeart/2005/8/layout/hierarchy1"/>
    <dgm:cxn modelId="{484429F5-7305-41B8-8FE8-D0D82335C187}" type="presParOf" srcId="{6FE391C8-6537-45AD-9377-7D0FA2893550}" destId="{8B2F8FC0-FBB3-49EB-A43D-DE78A2D369B9}" srcOrd="1" destOrd="0" presId="urn:microsoft.com/office/officeart/2005/8/layout/hierarchy1"/>
    <dgm:cxn modelId="{386258C2-F054-4BB9-9046-D5B94EE1CDED}" type="presParOf" srcId="{8B2F8FC0-FBB3-49EB-A43D-DE78A2D369B9}" destId="{DD1BAE10-2CE5-4D03-A163-0EB82C34F281}" srcOrd="0" destOrd="0" presId="urn:microsoft.com/office/officeart/2005/8/layout/hierarchy1"/>
    <dgm:cxn modelId="{020FBE26-AB35-4591-9938-5CC3B86B93F9}" type="presParOf" srcId="{8B2F8FC0-FBB3-49EB-A43D-DE78A2D369B9}" destId="{14FB3C84-2E55-41DB-AE06-67AB29A52F25}" srcOrd="1" destOrd="0" presId="urn:microsoft.com/office/officeart/2005/8/layout/hierarchy1"/>
    <dgm:cxn modelId="{2BC2800B-3125-4EFE-B57C-DEDE93E22C9B}" type="presParOf" srcId="{14FB3C84-2E55-41DB-AE06-67AB29A52F25}" destId="{A712BA22-5DD3-4AFA-A6FA-09EF8415478C}" srcOrd="0" destOrd="0" presId="urn:microsoft.com/office/officeart/2005/8/layout/hierarchy1"/>
    <dgm:cxn modelId="{539CB61C-1BF2-43BA-8F89-C6CFCFF84C62}" type="presParOf" srcId="{A712BA22-5DD3-4AFA-A6FA-09EF8415478C}" destId="{1ACB52AE-3DEA-4EAF-B9DD-0AFD8E95EC64}" srcOrd="0" destOrd="0" presId="urn:microsoft.com/office/officeart/2005/8/layout/hierarchy1"/>
    <dgm:cxn modelId="{BCBA0766-3C62-4F82-9623-62FDBFC7B8A2}" type="presParOf" srcId="{A712BA22-5DD3-4AFA-A6FA-09EF8415478C}" destId="{CA1A4927-EB9D-49B3-8611-22237CCDB756}" srcOrd="1" destOrd="0" presId="urn:microsoft.com/office/officeart/2005/8/layout/hierarchy1"/>
    <dgm:cxn modelId="{9039AB4B-8116-402B-9D0E-911BEB63B2C3}" type="presParOf" srcId="{14FB3C84-2E55-41DB-AE06-67AB29A52F25}" destId="{C112CC76-FD92-4939-BA08-55F77FB1526B}" srcOrd="1" destOrd="0" presId="urn:microsoft.com/office/officeart/2005/8/layout/hierarchy1"/>
    <dgm:cxn modelId="{F50BA6DD-2611-4368-9DA8-5803A0A55DC0}" type="presParOf" srcId="{A06D94D0-9A2B-4C23-AC6C-5588571E48D1}" destId="{FBBF42D1-E584-48C7-AAA5-4EECDF282954}" srcOrd="4" destOrd="0" presId="urn:microsoft.com/office/officeart/2005/8/layout/hierarchy1"/>
    <dgm:cxn modelId="{164D4E8D-F933-46B4-B85D-D4A585FCED49}" type="presParOf" srcId="{A06D94D0-9A2B-4C23-AC6C-5588571E48D1}" destId="{04BF9F11-3790-428A-A099-CAE8C973F45D}" srcOrd="5" destOrd="0" presId="urn:microsoft.com/office/officeart/2005/8/layout/hierarchy1"/>
    <dgm:cxn modelId="{D06C5A38-7161-4CD7-9EDB-2AE13B2C155D}" type="presParOf" srcId="{04BF9F11-3790-428A-A099-CAE8C973F45D}" destId="{015E9DFE-DA3C-4FFE-AB09-7F707C827FFA}" srcOrd="0" destOrd="0" presId="urn:microsoft.com/office/officeart/2005/8/layout/hierarchy1"/>
    <dgm:cxn modelId="{8B94875A-A98A-42B5-B870-BADAF42B2E30}" type="presParOf" srcId="{015E9DFE-DA3C-4FFE-AB09-7F707C827FFA}" destId="{F132BAF1-5152-4B1C-BE6C-D9E581D5830C}" srcOrd="0" destOrd="0" presId="urn:microsoft.com/office/officeart/2005/8/layout/hierarchy1"/>
    <dgm:cxn modelId="{72B0485B-812C-4FF6-B051-C33064AA8107}" type="presParOf" srcId="{015E9DFE-DA3C-4FFE-AB09-7F707C827FFA}" destId="{5D2753E8-D503-434E-9160-D3AC4DF56B19}" srcOrd="1" destOrd="0" presId="urn:microsoft.com/office/officeart/2005/8/layout/hierarchy1"/>
    <dgm:cxn modelId="{08CCDCD4-82CA-49D9-ABCC-4DCE5397F81D}" type="presParOf" srcId="{04BF9F11-3790-428A-A099-CAE8C973F45D}" destId="{732C8436-892B-46B3-8CC1-7E18D0B9D1EA}" srcOrd="1" destOrd="0" presId="urn:microsoft.com/office/officeart/2005/8/layout/hierarchy1"/>
    <dgm:cxn modelId="{5B4FF1FB-9110-444D-ADFA-C97F2BF3B99F}" type="presParOf" srcId="{732C8436-892B-46B3-8CC1-7E18D0B9D1EA}" destId="{DA246B52-947E-403C-8F30-0D9C03225F94}" srcOrd="0" destOrd="0" presId="urn:microsoft.com/office/officeart/2005/8/layout/hierarchy1"/>
    <dgm:cxn modelId="{C507733B-AB75-4B45-A275-BF4F47FFF605}" type="presParOf" srcId="{732C8436-892B-46B3-8CC1-7E18D0B9D1EA}" destId="{D29953CC-18A0-400B-8FAD-3C2AE5071618}" srcOrd="1" destOrd="0" presId="urn:microsoft.com/office/officeart/2005/8/layout/hierarchy1"/>
    <dgm:cxn modelId="{9B203E44-D6F2-43F7-A1C6-565EA60BE2C7}" type="presParOf" srcId="{D29953CC-18A0-400B-8FAD-3C2AE5071618}" destId="{615664DF-73C3-4DAB-96D2-F0D2498A26BA}" srcOrd="0" destOrd="0" presId="urn:microsoft.com/office/officeart/2005/8/layout/hierarchy1"/>
    <dgm:cxn modelId="{E77803AB-D026-41A3-84A6-DF43FAF3EAB4}" type="presParOf" srcId="{615664DF-73C3-4DAB-96D2-F0D2498A26BA}" destId="{46DA20A5-77A2-4C1C-891D-363ED024304F}" srcOrd="0" destOrd="0" presId="urn:microsoft.com/office/officeart/2005/8/layout/hierarchy1"/>
    <dgm:cxn modelId="{BEDD01F4-CB57-4BAA-BDB7-9FD9E1D1365C}" type="presParOf" srcId="{615664DF-73C3-4DAB-96D2-F0D2498A26BA}" destId="{EFE5B9FF-BE54-44F7-9B5A-2148670CF0D8}" srcOrd="1" destOrd="0" presId="urn:microsoft.com/office/officeart/2005/8/layout/hierarchy1"/>
    <dgm:cxn modelId="{C0D5D4F9-B84E-4576-9EE0-3149BED81D98}" type="presParOf" srcId="{D29953CC-18A0-400B-8FAD-3C2AE5071618}" destId="{8FF40C02-F7B5-45E0-8856-B9173BBD3A29}" srcOrd="1" destOrd="0" presId="urn:microsoft.com/office/officeart/2005/8/layout/hierarchy1"/>
    <dgm:cxn modelId="{D32D1BEF-E12B-46DD-8B8F-457DEA4A581E}" type="presParOf" srcId="{A06D94D0-9A2B-4C23-AC6C-5588571E48D1}" destId="{6F81B2E2-C0FA-4C2B-A56A-2EB280006FCC}" srcOrd="6" destOrd="0" presId="urn:microsoft.com/office/officeart/2005/8/layout/hierarchy1"/>
    <dgm:cxn modelId="{95CF114C-6806-4C42-9054-4CB2E72BF8A7}" type="presParOf" srcId="{A06D94D0-9A2B-4C23-AC6C-5588571E48D1}" destId="{5EA530D8-8491-4521-9E05-13E5B21D7C9C}" srcOrd="7" destOrd="0" presId="urn:microsoft.com/office/officeart/2005/8/layout/hierarchy1"/>
    <dgm:cxn modelId="{B648D43D-9C4E-4A6D-8EB5-19596C557B87}" type="presParOf" srcId="{5EA530D8-8491-4521-9E05-13E5B21D7C9C}" destId="{0FDB1E7F-F186-4DDF-8F39-86EE2E328C57}" srcOrd="0" destOrd="0" presId="urn:microsoft.com/office/officeart/2005/8/layout/hierarchy1"/>
    <dgm:cxn modelId="{8B988CA0-BF5D-4D28-85F5-CAF166F10C2C}" type="presParOf" srcId="{0FDB1E7F-F186-4DDF-8F39-86EE2E328C57}" destId="{566EE200-2859-4A30-97C9-23D7309464F2}" srcOrd="0" destOrd="0" presId="urn:microsoft.com/office/officeart/2005/8/layout/hierarchy1"/>
    <dgm:cxn modelId="{D0011175-620A-4975-ACF7-4DF526EF040A}" type="presParOf" srcId="{0FDB1E7F-F186-4DDF-8F39-86EE2E328C57}" destId="{FDA4CBED-3DEC-47BA-89DC-BEFFBCF62672}" srcOrd="1" destOrd="0" presId="urn:microsoft.com/office/officeart/2005/8/layout/hierarchy1"/>
    <dgm:cxn modelId="{BF84A198-2DCA-490F-A78F-3D7D0B5527AB}" type="presParOf" srcId="{5EA530D8-8491-4521-9E05-13E5B21D7C9C}" destId="{4644D382-2ED2-4906-8214-01A4C834E897}" srcOrd="1" destOrd="0" presId="urn:microsoft.com/office/officeart/2005/8/layout/hierarchy1"/>
    <dgm:cxn modelId="{4399DDA6-62FE-475B-AC18-7E72E16BD129}" type="presParOf" srcId="{4644D382-2ED2-4906-8214-01A4C834E897}" destId="{EA602CEC-A8F5-45A2-AA76-75E976CCDEAC}" srcOrd="0" destOrd="0" presId="urn:microsoft.com/office/officeart/2005/8/layout/hierarchy1"/>
    <dgm:cxn modelId="{DE30283E-F0EC-430E-B9FC-7762B10B2253}" type="presParOf" srcId="{4644D382-2ED2-4906-8214-01A4C834E897}" destId="{2A57ED75-99C0-4CAC-8B69-A63623387931}" srcOrd="1" destOrd="0" presId="urn:microsoft.com/office/officeart/2005/8/layout/hierarchy1"/>
    <dgm:cxn modelId="{ADDF82C0-30CA-4302-AB16-D2B1A8BD4981}" type="presParOf" srcId="{2A57ED75-99C0-4CAC-8B69-A63623387931}" destId="{56FEA5F6-C035-404A-8CE4-404941C78557}" srcOrd="0" destOrd="0" presId="urn:microsoft.com/office/officeart/2005/8/layout/hierarchy1"/>
    <dgm:cxn modelId="{99431559-B710-4FE9-BC28-C00D21B9C279}" type="presParOf" srcId="{56FEA5F6-C035-404A-8CE4-404941C78557}" destId="{414D3A26-F49B-4F4F-928A-A72DDB7811FD}" srcOrd="0" destOrd="0" presId="urn:microsoft.com/office/officeart/2005/8/layout/hierarchy1"/>
    <dgm:cxn modelId="{3AB13F1F-2FA7-434B-9C67-00FB8F469B41}" type="presParOf" srcId="{56FEA5F6-C035-404A-8CE4-404941C78557}" destId="{149A2EEF-C861-4419-972E-1521A1A5A2E2}" srcOrd="1" destOrd="0" presId="urn:microsoft.com/office/officeart/2005/8/layout/hierarchy1"/>
    <dgm:cxn modelId="{3812D05A-3DEC-48EA-832F-1D6B9738F95F}" type="presParOf" srcId="{2A57ED75-99C0-4CAC-8B69-A63623387931}" destId="{A6748A8E-5AB0-4EF3-BD37-2D03EE118E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3D3E6-4E8D-490A-9B66-4BFB021CF7CB}" type="doc">
      <dgm:prSet loTypeId="urn:microsoft.com/office/officeart/2005/8/layout/hProcess9" loCatId="process" qsTypeId="urn:microsoft.com/office/officeart/2005/8/quickstyle/simple1" qsCatId="simple" csTypeId="urn:microsoft.com/office/officeart/2005/8/colors/accent1_2" csCatId="accent1" phldr="1"/>
      <dgm:spPr/>
    </dgm:pt>
    <dgm:pt modelId="{C3EF1E55-707C-40A4-BD5E-1D0DE1358B83}">
      <dgm:prSet phldrT="[Text]"/>
      <dgm:spPr/>
      <dgm:t>
        <a:bodyPr/>
        <a:lstStyle/>
        <a:p>
          <a:r>
            <a:rPr lang="en-IE" dirty="0"/>
            <a:t>Pre-Contract </a:t>
          </a:r>
          <a:r>
            <a:rPr lang="en-IE"/>
            <a:t>&amp; Specification</a:t>
          </a:r>
          <a:endParaRPr lang="en-IE" dirty="0"/>
        </a:p>
      </dgm:t>
    </dgm:pt>
    <dgm:pt modelId="{AE6FD24D-3307-402B-AD12-7A6AA8B79B8D}" type="parTrans" cxnId="{913580FA-678F-4E20-8583-FA4AE0B0DE21}">
      <dgm:prSet/>
      <dgm:spPr/>
      <dgm:t>
        <a:bodyPr/>
        <a:lstStyle/>
        <a:p>
          <a:endParaRPr lang="en-IE"/>
        </a:p>
      </dgm:t>
    </dgm:pt>
    <dgm:pt modelId="{C139CFB9-E668-459A-83B1-A87E100EA867}" type="sibTrans" cxnId="{913580FA-678F-4E20-8583-FA4AE0B0DE21}">
      <dgm:prSet/>
      <dgm:spPr/>
      <dgm:t>
        <a:bodyPr/>
        <a:lstStyle/>
        <a:p>
          <a:endParaRPr lang="en-IE"/>
        </a:p>
      </dgm:t>
    </dgm:pt>
    <dgm:pt modelId="{EA091017-272B-4B2F-9733-3B08EFDF898D}">
      <dgm:prSet phldrT="[Text]"/>
      <dgm:spPr/>
      <dgm:t>
        <a:bodyPr/>
        <a:lstStyle/>
        <a:p>
          <a:r>
            <a:rPr lang="en-IE" dirty="0"/>
            <a:t>Tender &amp; Contract Award </a:t>
          </a:r>
        </a:p>
      </dgm:t>
    </dgm:pt>
    <dgm:pt modelId="{E11610D6-C999-4F79-A901-34F4C4F40989}" type="parTrans" cxnId="{09D3556D-F40D-409A-BF0D-5F012C7ED563}">
      <dgm:prSet/>
      <dgm:spPr/>
      <dgm:t>
        <a:bodyPr/>
        <a:lstStyle/>
        <a:p>
          <a:endParaRPr lang="en-IE"/>
        </a:p>
      </dgm:t>
    </dgm:pt>
    <dgm:pt modelId="{27BD3ADF-A650-46A6-A188-492CF8DED5C0}" type="sibTrans" cxnId="{09D3556D-F40D-409A-BF0D-5F012C7ED563}">
      <dgm:prSet/>
      <dgm:spPr/>
      <dgm:t>
        <a:bodyPr/>
        <a:lstStyle/>
        <a:p>
          <a:endParaRPr lang="en-IE"/>
        </a:p>
      </dgm:t>
    </dgm:pt>
    <dgm:pt modelId="{5DEDEAB7-5E10-4FFC-87D3-A4EBEA9656FE}">
      <dgm:prSet phldrT="[Text]"/>
      <dgm:spPr/>
      <dgm:t>
        <a:bodyPr/>
        <a:lstStyle/>
        <a:p>
          <a:r>
            <a:rPr lang="en-IE" dirty="0"/>
            <a:t>Contract Delivery </a:t>
          </a:r>
          <a:r>
            <a:rPr lang="en-IE"/>
            <a:t>&amp; Payment</a:t>
          </a:r>
          <a:endParaRPr lang="en-IE" dirty="0"/>
        </a:p>
      </dgm:t>
    </dgm:pt>
    <dgm:pt modelId="{2A6DDECB-76D0-489C-8C47-A4184AFB8C51}" type="parTrans" cxnId="{70419B17-354E-4E51-A375-FB1422CBB028}">
      <dgm:prSet/>
      <dgm:spPr/>
      <dgm:t>
        <a:bodyPr/>
        <a:lstStyle/>
        <a:p>
          <a:endParaRPr lang="en-IE"/>
        </a:p>
      </dgm:t>
    </dgm:pt>
    <dgm:pt modelId="{CA852A72-86EC-4C30-BD4E-E52B56FD311C}" type="sibTrans" cxnId="{70419B17-354E-4E51-A375-FB1422CBB028}">
      <dgm:prSet/>
      <dgm:spPr/>
      <dgm:t>
        <a:bodyPr/>
        <a:lstStyle/>
        <a:p>
          <a:endParaRPr lang="en-IE"/>
        </a:p>
      </dgm:t>
    </dgm:pt>
    <dgm:pt modelId="{B6E568F8-5AA9-47E2-8C9F-417C84A666D0}" type="pres">
      <dgm:prSet presAssocID="{6E13D3E6-4E8D-490A-9B66-4BFB021CF7CB}" presName="CompostProcess" presStyleCnt="0">
        <dgm:presLayoutVars>
          <dgm:dir/>
          <dgm:resizeHandles val="exact"/>
        </dgm:presLayoutVars>
      </dgm:prSet>
      <dgm:spPr/>
    </dgm:pt>
    <dgm:pt modelId="{F2B314BD-88D0-432F-8CF8-1E147A9EFB28}" type="pres">
      <dgm:prSet presAssocID="{6E13D3E6-4E8D-490A-9B66-4BFB021CF7CB}" presName="arrow" presStyleLbl="bgShp" presStyleIdx="0" presStyleCnt="1"/>
      <dgm:spPr/>
    </dgm:pt>
    <dgm:pt modelId="{6532ABB1-D8C6-42D1-8024-BDCF4A73C89E}" type="pres">
      <dgm:prSet presAssocID="{6E13D3E6-4E8D-490A-9B66-4BFB021CF7CB}" presName="linearProcess" presStyleCnt="0"/>
      <dgm:spPr/>
    </dgm:pt>
    <dgm:pt modelId="{35E20D7C-090C-4DB0-B265-483E00993920}" type="pres">
      <dgm:prSet presAssocID="{C3EF1E55-707C-40A4-BD5E-1D0DE1358B83}" presName="textNode" presStyleLbl="node1" presStyleIdx="0" presStyleCnt="3">
        <dgm:presLayoutVars>
          <dgm:bulletEnabled val="1"/>
        </dgm:presLayoutVars>
      </dgm:prSet>
      <dgm:spPr/>
    </dgm:pt>
    <dgm:pt modelId="{F9BE82BB-EF1F-46A1-96AA-5199BF014106}" type="pres">
      <dgm:prSet presAssocID="{C139CFB9-E668-459A-83B1-A87E100EA867}" presName="sibTrans" presStyleCnt="0"/>
      <dgm:spPr/>
    </dgm:pt>
    <dgm:pt modelId="{48B791CB-DF27-4B41-905B-0914B635DAC4}" type="pres">
      <dgm:prSet presAssocID="{EA091017-272B-4B2F-9733-3B08EFDF898D}" presName="textNode" presStyleLbl="node1" presStyleIdx="1" presStyleCnt="3">
        <dgm:presLayoutVars>
          <dgm:bulletEnabled val="1"/>
        </dgm:presLayoutVars>
      </dgm:prSet>
      <dgm:spPr/>
    </dgm:pt>
    <dgm:pt modelId="{EE7FFA62-0A79-425A-B379-E2FB2BDAAB88}" type="pres">
      <dgm:prSet presAssocID="{27BD3ADF-A650-46A6-A188-492CF8DED5C0}" presName="sibTrans" presStyleCnt="0"/>
      <dgm:spPr/>
    </dgm:pt>
    <dgm:pt modelId="{F3286236-F220-427E-A9A0-F70371399EBA}" type="pres">
      <dgm:prSet presAssocID="{5DEDEAB7-5E10-4FFC-87D3-A4EBEA9656FE}" presName="textNode" presStyleLbl="node1" presStyleIdx="2" presStyleCnt="3">
        <dgm:presLayoutVars>
          <dgm:bulletEnabled val="1"/>
        </dgm:presLayoutVars>
      </dgm:prSet>
      <dgm:spPr/>
    </dgm:pt>
  </dgm:ptLst>
  <dgm:cxnLst>
    <dgm:cxn modelId="{70419B17-354E-4E51-A375-FB1422CBB028}" srcId="{6E13D3E6-4E8D-490A-9B66-4BFB021CF7CB}" destId="{5DEDEAB7-5E10-4FFC-87D3-A4EBEA9656FE}" srcOrd="2" destOrd="0" parTransId="{2A6DDECB-76D0-489C-8C47-A4184AFB8C51}" sibTransId="{CA852A72-86EC-4C30-BD4E-E52B56FD311C}"/>
    <dgm:cxn modelId="{09D3556D-F40D-409A-BF0D-5F012C7ED563}" srcId="{6E13D3E6-4E8D-490A-9B66-4BFB021CF7CB}" destId="{EA091017-272B-4B2F-9733-3B08EFDF898D}" srcOrd="1" destOrd="0" parTransId="{E11610D6-C999-4F79-A901-34F4C4F40989}" sibTransId="{27BD3ADF-A650-46A6-A188-492CF8DED5C0}"/>
    <dgm:cxn modelId="{9139D076-B2AC-4894-8A45-100A56550CDE}" type="presOf" srcId="{6E13D3E6-4E8D-490A-9B66-4BFB021CF7CB}" destId="{B6E568F8-5AA9-47E2-8C9F-417C84A666D0}" srcOrd="0" destOrd="0" presId="urn:microsoft.com/office/officeart/2005/8/layout/hProcess9"/>
    <dgm:cxn modelId="{F9E3F4D7-2341-49C2-B6E4-845E1D695293}" type="presOf" srcId="{EA091017-272B-4B2F-9733-3B08EFDF898D}" destId="{48B791CB-DF27-4B41-905B-0914B635DAC4}" srcOrd="0" destOrd="0" presId="urn:microsoft.com/office/officeart/2005/8/layout/hProcess9"/>
    <dgm:cxn modelId="{568CAED9-9B86-4FB1-A021-DAA2AEFE7A74}" type="presOf" srcId="{C3EF1E55-707C-40A4-BD5E-1D0DE1358B83}" destId="{35E20D7C-090C-4DB0-B265-483E00993920}" srcOrd="0" destOrd="0" presId="urn:microsoft.com/office/officeart/2005/8/layout/hProcess9"/>
    <dgm:cxn modelId="{385392E4-8732-4D22-B2B1-F028ABC1D033}" type="presOf" srcId="{5DEDEAB7-5E10-4FFC-87D3-A4EBEA9656FE}" destId="{F3286236-F220-427E-A9A0-F70371399EBA}" srcOrd="0" destOrd="0" presId="urn:microsoft.com/office/officeart/2005/8/layout/hProcess9"/>
    <dgm:cxn modelId="{913580FA-678F-4E20-8583-FA4AE0B0DE21}" srcId="{6E13D3E6-4E8D-490A-9B66-4BFB021CF7CB}" destId="{C3EF1E55-707C-40A4-BD5E-1D0DE1358B83}" srcOrd="0" destOrd="0" parTransId="{AE6FD24D-3307-402B-AD12-7A6AA8B79B8D}" sibTransId="{C139CFB9-E668-459A-83B1-A87E100EA867}"/>
    <dgm:cxn modelId="{4E8C872C-B989-4779-80B8-D80833FE5701}" type="presParOf" srcId="{B6E568F8-5AA9-47E2-8C9F-417C84A666D0}" destId="{F2B314BD-88D0-432F-8CF8-1E147A9EFB28}" srcOrd="0" destOrd="0" presId="urn:microsoft.com/office/officeart/2005/8/layout/hProcess9"/>
    <dgm:cxn modelId="{53403F21-3124-4DB3-BE3F-CA1FEF53F1AC}" type="presParOf" srcId="{B6E568F8-5AA9-47E2-8C9F-417C84A666D0}" destId="{6532ABB1-D8C6-42D1-8024-BDCF4A73C89E}" srcOrd="1" destOrd="0" presId="urn:microsoft.com/office/officeart/2005/8/layout/hProcess9"/>
    <dgm:cxn modelId="{D43A0038-53A3-4029-A515-2EF861C6DB91}" type="presParOf" srcId="{6532ABB1-D8C6-42D1-8024-BDCF4A73C89E}" destId="{35E20D7C-090C-4DB0-B265-483E00993920}" srcOrd="0" destOrd="0" presId="urn:microsoft.com/office/officeart/2005/8/layout/hProcess9"/>
    <dgm:cxn modelId="{D2EAE62B-7795-49BC-B9B9-D1B5DD6E5CAE}" type="presParOf" srcId="{6532ABB1-D8C6-42D1-8024-BDCF4A73C89E}" destId="{F9BE82BB-EF1F-46A1-96AA-5199BF014106}" srcOrd="1" destOrd="0" presId="urn:microsoft.com/office/officeart/2005/8/layout/hProcess9"/>
    <dgm:cxn modelId="{B744E309-99CB-41A8-80EF-D809BE525C83}" type="presParOf" srcId="{6532ABB1-D8C6-42D1-8024-BDCF4A73C89E}" destId="{48B791CB-DF27-4B41-905B-0914B635DAC4}" srcOrd="2" destOrd="0" presId="urn:microsoft.com/office/officeart/2005/8/layout/hProcess9"/>
    <dgm:cxn modelId="{F8DD2FDB-2BDB-454B-AE5B-B942BB31F019}" type="presParOf" srcId="{6532ABB1-D8C6-42D1-8024-BDCF4A73C89E}" destId="{EE7FFA62-0A79-425A-B379-E2FB2BDAAB88}" srcOrd="3" destOrd="0" presId="urn:microsoft.com/office/officeart/2005/8/layout/hProcess9"/>
    <dgm:cxn modelId="{9A1BD8EE-8EA5-4936-B02C-8C2401312E16}" type="presParOf" srcId="{6532ABB1-D8C6-42D1-8024-BDCF4A73C89E}" destId="{F3286236-F220-427E-A9A0-F70371399EB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02CEC-A8F5-45A2-AA76-75E976CCDEAC}">
      <dsp:nvSpPr>
        <dsp:cNvPr id="0" name=""/>
        <dsp:cNvSpPr/>
      </dsp:nvSpPr>
      <dsp:spPr>
        <a:xfrm>
          <a:off x="7591842" y="4630237"/>
          <a:ext cx="91440" cy="394213"/>
        </a:xfrm>
        <a:custGeom>
          <a:avLst/>
          <a:gdLst/>
          <a:ahLst/>
          <a:cxnLst/>
          <a:rect l="0" t="0" r="0" b="0"/>
          <a:pathLst>
            <a:path>
              <a:moveTo>
                <a:pt x="45720" y="0"/>
              </a:moveTo>
              <a:lnTo>
                <a:pt x="45720" y="394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81B2E2-C0FA-4C2B-A56A-2EB280006FCC}">
      <dsp:nvSpPr>
        <dsp:cNvPr id="0" name=""/>
        <dsp:cNvSpPr/>
      </dsp:nvSpPr>
      <dsp:spPr>
        <a:xfrm>
          <a:off x="5152546" y="3375304"/>
          <a:ext cx="2485015" cy="394213"/>
        </a:xfrm>
        <a:custGeom>
          <a:avLst/>
          <a:gdLst/>
          <a:ahLst/>
          <a:cxnLst/>
          <a:rect l="0" t="0" r="0" b="0"/>
          <a:pathLst>
            <a:path>
              <a:moveTo>
                <a:pt x="0" y="0"/>
              </a:moveTo>
              <a:lnTo>
                <a:pt x="0" y="268645"/>
              </a:lnTo>
              <a:lnTo>
                <a:pt x="2485015" y="268645"/>
              </a:lnTo>
              <a:lnTo>
                <a:pt x="2485015" y="394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246B52-947E-403C-8F30-0D9C03225F94}">
      <dsp:nvSpPr>
        <dsp:cNvPr id="0" name=""/>
        <dsp:cNvSpPr/>
      </dsp:nvSpPr>
      <dsp:spPr>
        <a:xfrm>
          <a:off x="5935165" y="4630237"/>
          <a:ext cx="91440" cy="394213"/>
        </a:xfrm>
        <a:custGeom>
          <a:avLst/>
          <a:gdLst/>
          <a:ahLst/>
          <a:cxnLst/>
          <a:rect l="0" t="0" r="0" b="0"/>
          <a:pathLst>
            <a:path>
              <a:moveTo>
                <a:pt x="45720" y="0"/>
              </a:moveTo>
              <a:lnTo>
                <a:pt x="45720" y="394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F42D1-E584-48C7-AAA5-4EECDF282954}">
      <dsp:nvSpPr>
        <dsp:cNvPr id="0" name=""/>
        <dsp:cNvSpPr/>
      </dsp:nvSpPr>
      <dsp:spPr>
        <a:xfrm>
          <a:off x="5152546" y="3375304"/>
          <a:ext cx="828338" cy="394213"/>
        </a:xfrm>
        <a:custGeom>
          <a:avLst/>
          <a:gdLst/>
          <a:ahLst/>
          <a:cxnLst/>
          <a:rect l="0" t="0" r="0" b="0"/>
          <a:pathLst>
            <a:path>
              <a:moveTo>
                <a:pt x="0" y="0"/>
              </a:moveTo>
              <a:lnTo>
                <a:pt x="0" y="268645"/>
              </a:lnTo>
              <a:lnTo>
                <a:pt x="828338" y="268645"/>
              </a:lnTo>
              <a:lnTo>
                <a:pt x="828338" y="394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BAE10-2CE5-4D03-A163-0EB82C34F281}">
      <dsp:nvSpPr>
        <dsp:cNvPr id="0" name=""/>
        <dsp:cNvSpPr/>
      </dsp:nvSpPr>
      <dsp:spPr>
        <a:xfrm>
          <a:off x="4278488" y="4630237"/>
          <a:ext cx="91440" cy="394213"/>
        </a:xfrm>
        <a:custGeom>
          <a:avLst/>
          <a:gdLst/>
          <a:ahLst/>
          <a:cxnLst/>
          <a:rect l="0" t="0" r="0" b="0"/>
          <a:pathLst>
            <a:path>
              <a:moveTo>
                <a:pt x="45720" y="0"/>
              </a:moveTo>
              <a:lnTo>
                <a:pt x="45720" y="394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BA0A92-DFE4-473C-BCEB-4804F3A0613B}">
      <dsp:nvSpPr>
        <dsp:cNvPr id="0" name=""/>
        <dsp:cNvSpPr/>
      </dsp:nvSpPr>
      <dsp:spPr>
        <a:xfrm>
          <a:off x="4324208" y="3375304"/>
          <a:ext cx="828338" cy="394213"/>
        </a:xfrm>
        <a:custGeom>
          <a:avLst/>
          <a:gdLst/>
          <a:ahLst/>
          <a:cxnLst/>
          <a:rect l="0" t="0" r="0" b="0"/>
          <a:pathLst>
            <a:path>
              <a:moveTo>
                <a:pt x="828338" y="0"/>
              </a:moveTo>
              <a:lnTo>
                <a:pt x="828338" y="268645"/>
              </a:lnTo>
              <a:lnTo>
                <a:pt x="0" y="268645"/>
              </a:lnTo>
              <a:lnTo>
                <a:pt x="0" y="394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0B2406-B596-4289-8472-B6AE1F19B59C}">
      <dsp:nvSpPr>
        <dsp:cNvPr id="0" name=""/>
        <dsp:cNvSpPr/>
      </dsp:nvSpPr>
      <dsp:spPr>
        <a:xfrm>
          <a:off x="2621811" y="4630237"/>
          <a:ext cx="91440" cy="394213"/>
        </a:xfrm>
        <a:custGeom>
          <a:avLst/>
          <a:gdLst/>
          <a:ahLst/>
          <a:cxnLst/>
          <a:rect l="0" t="0" r="0" b="0"/>
          <a:pathLst>
            <a:path>
              <a:moveTo>
                <a:pt x="45720" y="0"/>
              </a:moveTo>
              <a:lnTo>
                <a:pt x="45720" y="394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6E8C27-62E4-4304-8C9E-C91C855FAD56}">
      <dsp:nvSpPr>
        <dsp:cNvPr id="0" name=""/>
        <dsp:cNvSpPr/>
      </dsp:nvSpPr>
      <dsp:spPr>
        <a:xfrm>
          <a:off x="2667531" y="3375304"/>
          <a:ext cx="2485015" cy="394213"/>
        </a:xfrm>
        <a:custGeom>
          <a:avLst/>
          <a:gdLst/>
          <a:ahLst/>
          <a:cxnLst/>
          <a:rect l="0" t="0" r="0" b="0"/>
          <a:pathLst>
            <a:path>
              <a:moveTo>
                <a:pt x="2485015" y="0"/>
              </a:moveTo>
              <a:lnTo>
                <a:pt x="2485015" y="268645"/>
              </a:lnTo>
              <a:lnTo>
                <a:pt x="0" y="268645"/>
              </a:lnTo>
              <a:lnTo>
                <a:pt x="0" y="394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E13C8F-CBEB-4671-B82A-D50E4651F2D7}">
      <dsp:nvSpPr>
        <dsp:cNvPr id="0" name=""/>
        <dsp:cNvSpPr/>
      </dsp:nvSpPr>
      <dsp:spPr>
        <a:xfrm>
          <a:off x="5106826" y="2120371"/>
          <a:ext cx="91440" cy="394213"/>
        </a:xfrm>
        <a:custGeom>
          <a:avLst/>
          <a:gdLst/>
          <a:ahLst/>
          <a:cxnLst/>
          <a:rect l="0" t="0" r="0" b="0"/>
          <a:pathLst>
            <a:path>
              <a:moveTo>
                <a:pt x="45720" y="0"/>
              </a:moveTo>
              <a:lnTo>
                <a:pt x="45720" y="394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CB08FC-6EFD-4483-961E-915E607069D5}">
      <dsp:nvSpPr>
        <dsp:cNvPr id="0" name=""/>
        <dsp:cNvSpPr/>
      </dsp:nvSpPr>
      <dsp:spPr>
        <a:xfrm>
          <a:off x="5106826" y="865438"/>
          <a:ext cx="91440" cy="394213"/>
        </a:xfrm>
        <a:custGeom>
          <a:avLst/>
          <a:gdLst/>
          <a:ahLst/>
          <a:cxnLst/>
          <a:rect l="0" t="0" r="0" b="0"/>
          <a:pathLst>
            <a:path>
              <a:moveTo>
                <a:pt x="45720" y="0"/>
              </a:moveTo>
              <a:lnTo>
                <a:pt x="45720" y="394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99C31-CBC2-4DBD-92FA-028FC54C2BB7}">
      <dsp:nvSpPr>
        <dsp:cNvPr id="0" name=""/>
        <dsp:cNvSpPr/>
      </dsp:nvSpPr>
      <dsp:spPr>
        <a:xfrm>
          <a:off x="4474815" y="4719"/>
          <a:ext cx="1355463" cy="860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3F2EE-F0AE-40C7-B340-717F652A627A}">
      <dsp:nvSpPr>
        <dsp:cNvPr id="0" name=""/>
        <dsp:cNvSpPr/>
      </dsp:nvSpPr>
      <dsp:spPr>
        <a:xfrm>
          <a:off x="4625422" y="147795"/>
          <a:ext cx="1355463" cy="860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Council</a:t>
          </a:r>
        </a:p>
      </dsp:txBody>
      <dsp:txXfrm>
        <a:off x="4650632" y="173005"/>
        <a:ext cx="1305043" cy="810299"/>
      </dsp:txXfrm>
    </dsp:sp>
    <dsp:sp modelId="{08349EB0-9C7A-476A-8F64-56A5DBAEBB67}">
      <dsp:nvSpPr>
        <dsp:cNvPr id="0" name=""/>
        <dsp:cNvSpPr/>
      </dsp:nvSpPr>
      <dsp:spPr>
        <a:xfrm>
          <a:off x="4474815" y="1259652"/>
          <a:ext cx="1355463" cy="860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5A255-5CC7-4781-B614-86330A6A1EA2}">
      <dsp:nvSpPr>
        <dsp:cNvPr id="0" name=""/>
        <dsp:cNvSpPr/>
      </dsp:nvSpPr>
      <dsp:spPr>
        <a:xfrm>
          <a:off x="4625422" y="1402728"/>
          <a:ext cx="1355463" cy="860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Finance Committee</a:t>
          </a:r>
        </a:p>
      </dsp:txBody>
      <dsp:txXfrm>
        <a:off x="4650632" y="1427938"/>
        <a:ext cx="1305043" cy="810299"/>
      </dsp:txXfrm>
    </dsp:sp>
    <dsp:sp modelId="{A0CD8267-532D-4219-A470-7F7692D02CC6}">
      <dsp:nvSpPr>
        <dsp:cNvPr id="0" name=""/>
        <dsp:cNvSpPr/>
      </dsp:nvSpPr>
      <dsp:spPr>
        <a:xfrm>
          <a:off x="4474815" y="2514585"/>
          <a:ext cx="1355463" cy="860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ECF3B-0EE6-4C1E-9FA7-C724D6C522B2}">
      <dsp:nvSpPr>
        <dsp:cNvPr id="0" name=""/>
        <dsp:cNvSpPr/>
      </dsp:nvSpPr>
      <dsp:spPr>
        <a:xfrm>
          <a:off x="4625422" y="2657661"/>
          <a:ext cx="1355463" cy="860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Director of Finance</a:t>
          </a:r>
        </a:p>
      </dsp:txBody>
      <dsp:txXfrm>
        <a:off x="4650632" y="2682871"/>
        <a:ext cx="1305043" cy="810299"/>
      </dsp:txXfrm>
    </dsp:sp>
    <dsp:sp modelId="{92196C21-AA89-4A12-9A0F-AC1892E212F1}">
      <dsp:nvSpPr>
        <dsp:cNvPr id="0" name=""/>
        <dsp:cNvSpPr/>
      </dsp:nvSpPr>
      <dsp:spPr>
        <a:xfrm>
          <a:off x="1989799" y="3769518"/>
          <a:ext cx="1355463" cy="860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8D2C5-048D-4416-BB9C-28B3211C4A5B}">
      <dsp:nvSpPr>
        <dsp:cNvPr id="0" name=""/>
        <dsp:cNvSpPr/>
      </dsp:nvSpPr>
      <dsp:spPr>
        <a:xfrm>
          <a:off x="2140406" y="3912594"/>
          <a:ext cx="1355463" cy="860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Director</a:t>
          </a:r>
        </a:p>
      </dsp:txBody>
      <dsp:txXfrm>
        <a:off x="2165616" y="3937804"/>
        <a:ext cx="1305043" cy="810299"/>
      </dsp:txXfrm>
    </dsp:sp>
    <dsp:sp modelId="{B30EDC0B-1163-4600-A2B2-C0DE78C8E87C}">
      <dsp:nvSpPr>
        <dsp:cNvPr id="0" name=""/>
        <dsp:cNvSpPr/>
      </dsp:nvSpPr>
      <dsp:spPr>
        <a:xfrm>
          <a:off x="1989799" y="5024451"/>
          <a:ext cx="1355463" cy="860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AB719-74CD-47DB-BB2F-8047C48F86AA}">
      <dsp:nvSpPr>
        <dsp:cNvPr id="0" name=""/>
        <dsp:cNvSpPr/>
      </dsp:nvSpPr>
      <dsp:spPr>
        <a:xfrm>
          <a:off x="2140406" y="5167527"/>
          <a:ext cx="1355463" cy="860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Budget Holder</a:t>
          </a:r>
        </a:p>
      </dsp:txBody>
      <dsp:txXfrm>
        <a:off x="2165616" y="5192737"/>
        <a:ext cx="1305043" cy="810299"/>
      </dsp:txXfrm>
    </dsp:sp>
    <dsp:sp modelId="{F0E50FCC-B257-45CA-BE6C-4F3C654717D5}">
      <dsp:nvSpPr>
        <dsp:cNvPr id="0" name=""/>
        <dsp:cNvSpPr/>
      </dsp:nvSpPr>
      <dsp:spPr>
        <a:xfrm>
          <a:off x="3646476" y="3769518"/>
          <a:ext cx="1355463" cy="860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C53A7-484D-4AA0-934F-C256222F6451}">
      <dsp:nvSpPr>
        <dsp:cNvPr id="0" name=""/>
        <dsp:cNvSpPr/>
      </dsp:nvSpPr>
      <dsp:spPr>
        <a:xfrm>
          <a:off x="3797083" y="3912594"/>
          <a:ext cx="1355463" cy="860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Director</a:t>
          </a:r>
        </a:p>
      </dsp:txBody>
      <dsp:txXfrm>
        <a:off x="3822293" y="3937804"/>
        <a:ext cx="1305043" cy="810299"/>
      </dsp:txXfrm>
    </dsp:sp>
    <dsp:sp modelId="{1ACB52AE-3DEA-4EAF-B9DD-0AFD8E95EC64}">
      <dsp:nvSpPr>
        <dsp:cNvPr id="0" name=""/>
        <dsp:cNvSpPr/>
      </dsp:nvSpPr>
      <dsp:spPr>
        <a:xfrm>
          <a:off x="3646476" y="5024451"/>
          <a:ext cx="1355463" cy="860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A4927-EB9D-49B3-8611-22237CCDB756}">
      <dsp:nvSpPr>
        <dsp:cNvPr id="0" name=""/>
        <dsp:cNvSpPr/>
      </dsp:nvSpPr>
      <dsp:spPr>
        <a:xfrm>
          <a:off x="3797083" y="5167527"/>
          <a:ext cx="1355463" cy="860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Budget Holder</a:t>
          </a:r>
        </a:p>
      </dsp:txBody>
      <dsp:txXfrm>
        <a:off x="3822293" y="5192737"/>
        <a:ext cx="1305043" cy="810299"/>
      </dsp:txXfrm>
    </dsp:sp>
    <dsp:sp modelId="{F132BAF1-5152-4B1C-BE6C-D9E581D5830C}">
      <dsp:nvSpPr>
        <dsp:cNvPr id="0" name=""/>
        <dsp:cNvSpPr/>
      </dsp:nvSpPr>
      <dsp:spPr>
        <a:xfrm>
          <a:off x="5303154" y="3769518"/>
          <a:ext cx="1355463" cy="860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753E8-D503-434E-9160-D3AC4DF56B19}">
      <dsp:nvSpPr>
        <dsp:cNvPr id="0" name=""/>
        <dsp:cNvSpPr/>
      </dsp:nvSpPr>
      <dsp:spPr>
        <a:xfrm>
          <a:off x="5453761" y="3912594"/>
          <a:ext cx="1355463" cy="860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Director</a:t>
          </a:r>
        </a:p>
      </dsp:txBody>
      <dsp:txXfrm>
        <a:off x="5478971" y="3937804"/>
        <a:ext cx="1305043" cy="810299"/>
      </dsp:txXfrm>
    </dsp:sp>
    <dsp:sp modelId="{46DA20A5-77A2-4C1C-891D-363ED024304F}">
      <dsp:nvSpPr>
        <dsp:cNvPr id="0" name=""/>
        <dsp:cNvSpPr/>
      </dsp:nvSpPr>
      <dsp:spPr>
        <a:xfrm>
          <a:off x="5303154" y="5024451"/>
          <a:ext cx="1355463" cy="860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5B9FF-BE54-44F7-9B5A-2148670CF0D8}">
      <dsp:nvSpPr>
        <dsp:cNvPr id="0" name=""/>
        <dsp:cNvSpPr/>
      </dsp:nvSpPr>
      <dsp:spPr>
        <a:xfrm>
          <a:off x="5453761" y="5167527"/>
          <a:ext cx="1355463" cy="860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Budget Holder</a:t>
          </a:r>
        </a:p>
      </dsp:txBody>
      <dsp:txXfrm>
        <a:off x="5478971" y="5192737"/>
        <a:ext cx="1305043" cy="810299"/>
      </dsp:txXfrm>
    </dsp:sp>
    <dsp:sp modelId="{566EE200-2859-4A30-97C9-23D7309464F2}">
      <dsp:nvSpPr>
        <dsp:cNvPr id="0" name=""/>
        <dsp:cNvSpPr/>
      </dsp:nvSpPr>
      <dsp:spPr>
        <a:xfrm>
          <a:off x="6959831" y="3769518"/>
          <a:ext cx="1355463" cy="860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A4CBED-3DEC-47BA-89DC-BEFFBCF62672}">
      <dsp:nvSpPr>
        <dsp:cNvPr id="0" name=""/>
        <dsp:cNvSpPr/>
      </dsp:nvSpPr>
      <dsp:spPr>
        <a:xfrm>
          <a:off x="7110438" y="3912594"/>
          <a:ext cx="1355463" cy="860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Director</a:t>
          </a:r>
        </a:p>
      </dsp:txBody>
      <dsp:txXfrm>
        <a:off x="7135648" y="3937804"/>
        <a:ext cx="1305043" cy="810299"/>
      </dsp:txXfrm>
    </dsp:sp>
    <dsp:sp modelId="{414D3A26-F49B-4F4F-928A-A72DDB7811FD}">
      <dsp:nvSpPr>
        <dsp:cNvPr id="0" name=""/>
        <dsp:cNvSpPr/>
      </dsp:nvSpPr>
      <dsp:spPr>
        <a:xfrm>
          <a:off x="6959831" y="5024451"/>
          <a:ext cx="1355463" cy="860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A2EEF-C861-4419-972E-1521A1A5A2E2}">
      <dsp:nvSpPr>
        <dsp:cNvPr id="0" name=""/>
        <dsp:cNvSpPr/>
      </dsp:nvSpPr>
      <dsp:spPr>
        <a:xfrm>
          <a:off x="7110438" y="5167527"/>
          <a:ext cx="1355463" cy="8607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Budget Holder</a:t>
          </a:r>
        </a:p>
      </dsp:txBody>
      <dsp:txXfrm>
        <a:off x="7135648" y="5192737"/>
        <a:ext cx="1305043" cy="810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314BD-88D0-432F-8CF8-1E147A9EFB28}">
      <dsp:nvSpPr>
        <dsp:cNvPr id="0" name=""/>
        <dsp:cNvSpPr/>
      </dsp:nvSpPr>
      <dsp:spPr>
        <a:xfrm>
          <a:off x="822959" y="0"/>
          <a:ext cx="9326880" cy="394396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20D7C-090C-4DB0-B265-483E00993920}">
      <dsp:nvSpPr>
        <dsp:cNvPr id="0" name=""/>
        <dsp:cNvSpPr/>
      </dsp:nvSpPr>
      <dsp:spPr>
        <a:xfrm>
          <a:off x="11787" y="1183189"/>
          <a:ext cx="3531870" cy="1577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kern="1200" dirty="0"/>
            <a:t>Pre-Contract </a:t>
          </a:r>
          <a:r>
            <a:rPr lang="en-IE" sz="3200" kern="1200"/>
            <a:t>&amp; Specification</a:t>
          </a:r>
          <a:endParaRPr lang="en-IE" sz="3200" kern="1200" dirty="0"/>
        </a:p>
      </dsp:txBody>
      <dsp:txXfrm>
        <a:off x="88798" y="1260200"/>
        <a:ext cx="3377848" cy="1423563"/>
      </dsp:txXfrm>
    </dsp:sp>
    <dsp:sp modelId="{48B791CB-DF27-4B41-905B-0914B635DAC4}">
      <dsp:nvSpPr>
        <dsp:cNvPr id="0" name=""/>
        <dsp:cNvSpPr/>
      </dsp:nvSpPr>
      <dsp:spPr>
        <a:xfrm>
          <a:off x="3720465" y="1183189"/>
          <a:ext cx="3531870" cy="1577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kern="1200" dirty="0"/>
            <a:t>Tender &amp; Contract Award </a:t>
          </a:r>
        </a:p>
      </dsp:txBody>
      <dsp:txXfrm>
        <a:off x="3797476" y="1260200"/>
        <a:ext cx="3377848" cy="1423563"/>
      </dsp:txXfrm>
    </dsp:sp>
    <dsp:sp modelId="{F3286236-F220-427E-A9A0-F70371399EBA}">
      <dsp:nvSpPr>
        <dsp:cNvPr id="0" name=""/>
        <dsp:cNvSpPr/>
      </dsp:nvSpPr>
      <dsp:spPr>
        <a:xfrm>
          <a:off x="7429142" y="1183189"/>
          <a:ext cx="3531870" cy="1577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kern="1200" dirty="0"/>
            <a:t>Contract Delivery </a:t>
          </a:r>
          <a:r>
            <a:rPr lang="en-IE" sz="3200" kern="1200"/>
            <a:t>&amp; Payment</a:t>
          </a:r>
          <a:endParaRPr lang="en-IE" sz="3200" kern="1200" dirty="0"/>
        </a:p>
      </dsp:txBody>
      <dsp:txXfrm>
        <a:off x="7506153" y="1260200"/>
        <a:ext cx="3377848" cy="14235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050" cy="49371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3338" y="0"/>
            <a:ext cx="2940050" cy="493713"/>
          </a:xfrm>
          <a:prstGeom prst="rect">
            <a:avLst/>
          </a:prstGeom>
        </p:spPr>
        <p:txBody>
          <a:bodyPr vert="horz" lIns="91440" tIns="45720" rIns="91440" bIns="45720" rtlCol="0"/>
          <a:lstStyle>
            <a:lvl1pPr algn="r">
              <a:defRPr sz="1200"/>
            </a:lvl1pPr>
          </a:lstStyle>
          <a:p>
            <a:fld id="{3D66F6BE-287F-4BA5-9563-5BB64476B63C}" type="datetimeFigureOut">
              <a:rPr lang="en-IE" smtClean="0"/>
              <a:t>13/01/2023</a:t>
            </a:fld>
            <a:endParaRPr lang="en-IE"/>
          </a:p>
        </p:txBody>
      </p:sp>
      <p:sp>
        <p:nvSpPr>
          <p:cNvPr id="4" name="Slide Image Placeholder 3"/>
          <p:cNvSpPr>
            <a:spLocks noGrp="1" noRot="1" noChangeAspect="1"/>
          </p:cNvSpPr>
          <p:nvPr>
            <p:ph type="sldImg" idx="2"/>
          </p:nvPr>
        </p:nvSpPr>
        <p:spPr>
          <a:xfrm>
            <a:off x="434975" y="1231900"/>
            <a:ext cx="5915025" cy="33274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7863" y="4743450"/>
            <a:ext cx="5429250" cy="38814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9363075"/>
            <a:ext cx="2940050" cy="493713"/>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3338" y="9363075"/>
            <a:ext cx="2940050" cy="493713"/>
          </a:xfrm>
          <a:prstGeom prst="rect">
            <a:avLst/>
          </a:prstGeom>
        </p:spPr>
        <p:txBody>
          <a:bodyPr vert="horz" lIns="91440" tIns="45720" rIns="91440" bIns="45720" rtlCol="0" anchor="b"/>
          <a:lstStyle>
            <a:lvl1pPr algn="r">
              <a:defRPr sz="1200"/>
            </a:lvl1pPr>
          </a:lstStyle>
          <a:p>
            <a:fld id="{CF1893A2-9DD1-464F-A4C7-BABBCA585BFF}" type="slidenum">
              <a:rPr lang="en-IE" smtClean="0"/>
              <a:t>‹#›</a:t>
            </a:fld>
            <a:endParaRPr lang="en-IE"/>
          </a:p>
        </p:txBody>
      </p:sp>
    </p:spTree>
    <p:extLst>
      <p:ext uri="{BB962C8B-B14F-4D97-AF65-F5344CB8AC3E}">
        <p14:creationId xmlns:p14="http://schemas.microsoft.com/office/powerpoint/2010/main" val="279581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F1893A2-9DD1-464F-A4C7-BABBCA585BFF}" type="slidenum">
              <a:rPr lang="en-IE" smtClean="0"/>
              <a:t>20</a:t>
            </a:fld>
            <a:endParaRPr lang="en-IE"/>
          </a:p>
        </p:txBody>
      </p:sp>
    </p:spTree>
    <p:extLst>
      <p:ext uri="{BB962C8B-B14F-4D97-AF65-F5344CB8AC3E}">
        <p14:creationId xmlns:p14="http://schemas.microsoft.com/office/powerpoint/2010/main" val="248938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09600" y="2081213"/>
            <a:ext cx="10972800" cy="39767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2081214"/>
            <a:ext cx="53848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aphicFrame>
        <p:nvGraphicFramePr>
          <p:cNvPr id="10" name="Chart 9"/>
          <p:cNvGraphicFramePr/>
          <p:nvPr userDrawn="1"/>
        </p:nvGraphicFramePr>
        <p:xfrm>
          <a:off x="6096000" y="2081213"/>
          <a:ext cx="5384800" cy="29084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2077894"/>
            <a:ext cx="5386917" cy="639762"/>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717656"/>
            <a:ext cx="5386917"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2077894"/>
            <a:ext cx="5389033" cy="639762"/>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717656"/>
            <a:ext cx="5389033"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Picture Placeholder 3"/>
          <p:cNvSpPr>
            <a:spLocks noGrp="1"/>
          </p:cNvSpPr>
          <p:nvPr>
            <p:ph type="pic" sz="quarter" idx="10"/>
          </p:nvPr>
        </p:nvSpPr>
        <p:spPr>
          <a:xfrm>
            <a:off x="609601" y="2081214"/>
            <a:ext cx="8724900" cy="4077220"/>
          </a:xfr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1" y="3571480"/>
            <a:ext cx="7364364" cy="1470025"/>
          </a:xfrm>
          <a:prstGeom prst="rect">
            <a:avLst/>
          </a:prstGeom>
        </p:spPr>
        <p:txBody>
          <a:bodyPr/>
          <a:lstStyle>
            <a:lvl1pPr>
              <a:defRPr>
                <a:solidFill>
                  <a:schemeClr val="bg1"/>
                </a:solidFill>
              </a:defRPr>
            </a:lvl1pPr>
          </a:lstStyle>
          <a:p>
            <a:r>
              <a:rPr lang="en-GB"/>
              <a:t>Click to edit Master title style</a:t>
            </a:r>
            <a:br>
              <a:rPr lang="en-GB"/>
            </a:br>
            <a:br>
              <a:rPr lang="en-GB"/>
            </a:br>
            <a:br>
              <a:rPr lang="en-GB"/>
            </a:br>
            <a:endParaRPr lang="en-US"/>
          </a:p>
        </p:txBody>
      </p:sp>
      <p:sp>
        <p:nvSpPr>
          <p:cNvPr id="3" name="Subtitle 2"/>
          <p:cNvSpPr>
            <a:spLocks noGrp="1"/>
          </p:cNvSpPr>
          <p:nvPr>
            <p:ph type="subTitle" idx="1"/>
          </p:nvPr>
        </p:nvSpPr>
        <p:spPr>
          <a:xfrm>
            <a:off x="914401" y="4518055"/>
            <a:ext cx="7364364" cy="1046898"/>
          </a:xfrm>
          <a:prstGeom prst="rect">
            <a:avLst/>
          </a:prstGeom>
        </p:spPr>
        <p:txBody>
          <a:bodyPr anchor="t">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cxnSp>
        <p:nvCxnSpPr>
          <p:cNvPr id="12" name="Straight Connector 11"/>
          <p:cNvCxnSpPr/>
          <p:nvPr userDrawn="1"/>
        </p:nvCxnSpPr>
        <p:spPr>
          <a:xfrm>
            <a:off x="914401" y="4190246"/>
            <a:ext cx="6742009" cy="1588"/>
          </a:xfrm>
          <a:prstGeom prst="line">
            <a:avLst/>
          </a:prstGeom>
          <a:ln w="34925" cap="rnd" cmpd="sng" algn="ctr">
            <a:solidFill>
              <a:srgbClr val="A67F4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10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1" y="3571480"/>
            <a:ext cx="7364364" cy="1470025"/>
          </a:xfrm>
          <a:prstGeom prst="rect">
            <a:avLst/>
          </a:prstGeom>
        </p:spPr>
        <p:txBody>
          <a:bodyPr/>
          <a:lstStyle>
            <a:lvl1pPr>
              <a:defRPr>
                <a:solidFill>
                  <a:schemeClr val="bg1"/>
                </a:solidFill>
              </a:defRPr>
            </a:lvl1pPr>
          </a:lstStyle>
          <a:p>
            <a:r>
              <a:rPr lang="en-GB"/>
              <a:t>Click to edit Master title style</a:t>
            </a:r>
            <a:br>
              <a:rPr lang="en-GB"/>
            </a:br>
            <a:br>
              <a:rPr lang="en-GB"/>
            </a:br>
            <a:br>
              <a:rPr lang="en-GB"/>
            </a:br>
            <a:endParaRPr lang="en-US"/>
          </a:p>
        </p:txBody>
      </p:sp>
      <p:sp>
        <p:nvSpPr>
          <p:cNvPr id="3" name="Subtitle 2"/>
          <p:cNvSpPr>
            <a:spLocks noGrp="1"/>
          </p:cNvSpPr>
          <p:nvPr>
            <p:ph type="subTitle" idx="1"/>
          </p:nvPr>
        </p:nvSpPr>
        <p:spPr>
          <a:xfrm>
            <a:off x="914401" y="4518055"/>
            <a:ext cx="7364364" cy="1046898"/>
          </a:xfrm>
          <a:prstGeom prst="rect">
            <a:avLst/>
          </a:prstGeom>
        </p:spPr>
        <p:txBody>
          <a:bodyPr anchor="t">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cxnSp>
        <p:nvCxnSpPr>
          <p:cNvPr id="12" name="Straight Connector 11"/>
          <p:cNvCxnSpPr/>
          <p:nvPr userDrawn="1"/>
        </p:nvCxnSpPr>
        <p:spPr>
          <a:xfrm>
            <a:off x="914401" y="4190246"/>
            <a:ext cx="6742009" cy="1588"/>
          </a:xfrm>
          <a:prstGeom prst="line">
            <a:avLst/>
          </a:prstGeom>
          <a:ln w="34925" cap="rnd" cmpd="sng" algn="ctr">
            <a:solidFill>
              <a:srgbClr val="A67F4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0748"/>
            <a:ext cx="10972800" cy="744593"/>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609600" y="2081213"/>
            <a:ext cx="10972800" cy="39767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p:cNvCxnSpPr/>
          <p:nvPr/>
        </p:nvCxnSpPr>
        <p:spPr>
          <a:xfrm>
            <a:off x="609601" y="866857"/>
            <a:ext cx="8595460" cy="1588"/>
          </a:xfrm>
          <a:prstGeom prst="line">
            <a:avLst/>
          </a:prstGeom>
          <a:ln w="34925" cap="rnd" cmpd="sng" algn="ctr">
            <a:solidFill>
              <a:srgbClr val="A67F4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0" r:id="rId1"/>
    <p:sldLayoutId id="2147483658" r:id="rId2"/>
    <p:sldLayoutId id="2147483652" r:id="rId3"/>
    <p:sldLayoutId id="2147483653" r:id="rId4"/>
    <p:sldLayoutId id="2147483659" r:id="rId5"/>
    <p:sldLayoutId id="2147483671" r:id="rId6"/>
  </p:sldLayoutIdLst>
  <p:txStyles>
    <p:titleStyle>
      <a:lvl1pPr algn="l" defTabSz="457200" rtl="0" eaLnBrk="1" latinLnBrk="0" hangingPunct="1">
        <a:spcBef>
          <a:spcPct val="0"/>
        </a:spcBef>
        <a:buNone/>
        <a:defRPr sz="2400" b="1" i="0" kern="1200">
          <a:solidFill>
            <a:srgbClr val="0B0039"/>
          </a:solidFill>
          <a:latin typeface="Arial"/>
          <a:ea typeface="+mj-ea"/>
          <a:cs typeface="Arial"/>
        </a:defRPr>
      </a:lvl1pPr>
    </p:titleStyle>
    <p:bodyStyle>
      <a:lvl1pPr marL="342900" indent="-342900" algn="l" defTabSz="457200" rtl="0" eaLnBrk="1" latinLnBrk="0" hangingPunct="1">
        <a:spcBef>
          <a:spcPct val="20000"/>
        </a:spcBef>
        <a:buClr>
          <a:srgbClr val="A67F42"/>
        </a:buClr>
        <a:buFont typeface="Arial"/>
        <a:buChar char="•"/>
        <a:defRPr sz="1800" kern="1200">
          <a:solidFill>
            <a:srgbClr val="0B0039"/>
          </a:solidFill>
          <a:latin typeface="Arial"/>
          <a:ea typeface="+mn-ea"/>
          <a:cs typeface="Arial"/>
        </a:defRPr>
      </a:lvl1pPr>
      <a:lvl2pPr marL="742950" indent="-285750" algn="l" defTabSz="457200" rtl="0" eaLnBrk="1" latinLnBrk="0" hangingPunct="1">
        <a:spcBef>
          <a:spcPct val="20000"/>
        </a:spcBef>
        <a:buClr>
          <a:srgbClr val="A67F42"/>
        </a:buClr>
        <a:buFont typeface="Arial"/>
        <a:buChar char="–"/>
        <a:defRPr sz="1800" kern="1200">
          <a:solidFill>
            <a:srgbClr val="0B0039"/>
          </a:solidFill>
          <a:latin typeface="Arial"/>
          <a:ea typeface="+mn-ea"/>
          <a:cs typeface="Arial"/>
        </a:defRPr>
      </a:lvl2pPr>
      <a:lvl3pPr marL="1143000" indent="-228600" algn="l" defTabSz="457200" rtl="0" eaLnBrk="1" latinLnBrk="0" hangingPunct="1">
        <a:spcBef>
          <a:spcPct val="20000"/>
        </a:spcBef>
        <a:buClr>
          <a:srgbClr val="A67F42"/>
        </a:buClr>
        <a:buFont typeface="Arial"/>
        <a:buChar char="•"/>
        <a:defRPr sz="1800" kern="1200">
          <a:solidFill>
            <a:srgbClr val="0B0039"/>
          </a:solidFill>
          <a:latin typeface="Arial"/>
          <a:ea typeface="+mn-ea"/>
          <a:cs typeface="Arial"/>
        </a:defRPr>
      </a:lvl3pPr>
      <a:lvl4pPr marL="1600200" indent="-228600" algn="l" defTabSz="457200" rtl="0" eaLnBrk="1" latinLnBrk="0" hangingPunct="1">
        <a:spcBef>
          <a:spcPct val="20000"/>
        </a:spcBef>
        <a:buClr>
          <a:srgbClr val="A67F42"/>
        </a:buClr>
        <a:buFont typeface="Arial"/>
        <a:buChar char="–"/>
        <a:defRPr sz="1800" kern="1200">
          <a:solidFill>
            <a:srgbClr val="0B0039"/>
          </a:solidFill>
          <a:latin typeface="Arial"/>
          <a:ea typeface="+mn-ea"/>
          <a:cs typeface="Arial"/>
        </a:defRPr>
      </a:lvl4pPr>
      <a:lvl5pPr marL="2057400" indent="-228600" algn="l" defTabSz="457200" rtl="0" eaLnBrk="1" latinLnBrk="0" hangingPunct="1">
        <a:spcBef>
          <a:spcPct val="20000"/>
        </a:spcBef>
        <a:buClr>
          <a:srgbClr val="A67F42"/>
        </a:buClr>
        <a:buFont typeface="Arial"/>
        <a:buChar char="»"/>
        <a:defRPr sz="1800" kern="1200">
          <a:solidFill>
            <a:srgbClr val="0B003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0748"/>
            <a:ext cx="10972800" cy="744593"/>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609600" y="2081213"/>
            <a:ext cx="10972800" cy="39767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p:cNvCxnSpPr/>
          <p:nvPr/>
        </p:nvCxnSpPr>
        <p:spPr>
          <a:xfrm>
            <a:off x="609601" y="866857"/>
            <a:ext cx="8595460" cy="1588"/>
          </a:xfrm>
          <a:prstGeom prst="line">
            <a:avLst/>
          </a:prstGeom>
          <a:ln w="34925" cap="rnd" cmpd="sng" algn="ctr">
            <a:solidFill>
              <a:srgbClr val="0B003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4" r:id="rId1"/>
  </p:sldLayoutIdLst>
  <p:txStyles>
    <p:titleStyle>
      <a:lvl1pPr algn="l" defTabSz="457200" rtl="0" eaLnBrk="1" latinLnBrk="0" hangingPunct="1">
        <a:spcBef>
          <a:spcPct val="0"/>
        </a:spcBef>
        <a:buNone/>
        <a:defRPr sz="24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Clr>
          <a:srgbClr val="0B0039"/>
        </a:buClr>
        <a:buFont typeface="Arial"/>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Clr>
          <a:srgbClr val="0B0039"/>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0B0039"/>
        </a:buClr>
        <a:buFont typeface="Arial"/>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0B0039"/>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0B0039"/>
        </a:buClr>
        <a:buFont typeface="Arial"/>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0748"/>
            <a:ext cx="10972800" cy="744593"/>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609600" y="2081213"/>
            <a:ext cx="10972800" cy="39767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p:cNvCxnSpPr/>
          <p:nvPr/>
        </p:nvCxnSpPr>
        <p:spPr>
          <a:xfrm>
            <a:off x="609601" y="866857"/>
            <a:ext cx="8595460" cy="1588"/>
          </a:xfrm>
          <a:prstGeom prst="line">
            <a:avLst/>
          </a:prstGeom>
          <a:ln w="34925" cap="rnd" cmpd="sng" algn="ctr">
            <a:solidFill>
              <a:srgbClr val="A67F4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0" r:id="rId1"/>
  </p:sldLayoutIdLst>
  <p:txStyles>
    <p:titleStyle>
      <a:lvl1pPr algn="l" defTabSz="457200" rtl="0" eaLnBrk="1" latinLnBrk="0" hangingPunct="1">
        <a:spcBef>
          <a:spcPct val="0"/>
        </a:spcBef>
        <a:buNone/>
        <a:defRPr sz="24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Clr>
          <a:srgbClr val="A67F42"/>
        </a:buClr>
        <a:buFont typeface="Arial"/>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Clr>
          <a:srgbClr val="A67F42"/>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A67F42"/>
        </a:buClr>
        <a:buFont typeface="Arial"/>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A67F42"/>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A67F42"/>
        </a:buClr>
        <a:buFont typeface="Arial"/>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Lst>
  <p:txStyles>
    <p:titleStyle>
      <a:lvl1pPr algn="l" defTabSz="457200" rtl="0" eaLnBrk="1" latinLnBrk="0" hangingPunct="1">
        <a:spcBef>
          <a:spcPct val="0"/>
        </a:spcBef>
        <a:buNone/>
        <a:defRPr sz="2400" b="1" i="0" kern="1200">
          <a:solidFill>
            <a:srgbClr val="0B0039"/>
          </a:solidFill>
          <a:latin typeface="Arial"/>
          <a:ea typeface="+mj-ea"/>
          <a:cs typeface="Arial"/>
        </a:defRPr>
      </a:lvl1pPr>
    </p:titleStyle>
    <p:bodyStyle>
      <a:lvl1pPr marL="342900" indent="-342900" algn="l" defTabSz="457200" rtl="0" eaLnBrk="1" latinLnBrk="0" hangingPunct="1">
        <a:spcBef>
          <a:spcPct val="20000"/>
        </a:spcBef>
        <a:buClr>
          <a:srgbClr val="A67F42"/>
        </a:buClr>
        <a:buFont typeface="Arial"/>
        <a:buChar char="•"/>
        <a:defRPr sz="1800" kern="1200">
          <a:solidFill>
            <a:srgbClr val="0B0039"/>
          </a:solidFill>
          <a:latin typeface="Arial"/>
          <a:ea typeface="+mn-ea"/>
          <a:cs typeface="Arial"/>
        </a:defRPr>
      </a:lvl1pPr>
      <a:lvl2pPr marL="742950" indent="-285750" algn="l" defTabSz="457200" rtl="0" eaLnBrk="1" latinLnBrk="0" hangingPunct="1">
        <a:spcBef>
          <a:spcPct val="20000"/>
        </a:spcBef>
        <a:buClr>
          <a:srgbClr val="A67F42"/>
        </a:buClr>
        <a:buFont typeface="Arial"/>
        <a:buChar char="–"/>
        <a:defRPr sz="1800" kern="1200">
          <a:solidFill>
            <a:srgbClr val="0B0039"/>
          </a:solidFill>
          <a:latin typeface="Arial"/>
          <a:ea typeface="+mn-ea"/>
          <a:cs typeface="Arial"/>
        </a:defRPr>
      </a:lvl2pPr>
      <a:lvl3pPr marL="1143000" indent="-228600" algn="l" defTabSz="457200" rtl="0" eaLnBrk="1" latinLnBrk="0" hangingPunct="1">
        <a:spcBef>
          <a:spcPct val="20000"/>
        </a:spcBef>
        <a:buClr>
          <a:srgbClr val="A67F42"/>
        </a:buClr>
        <a:buFont typeface="Arial"/>
        <a:buChar char="•"/>
        <a:defRPr sz="1800" kern="1200">
          <a:solidFill>
            <a:srgbClr val="0B0039"/>
          </a:solidFill>
          <a:latin typeface="Arial"/>
          <a:ea typeface="+mn-ea"/>
          <a:cs typeface="Arial"/>
        </a:defRPr>
      </a:lvl3pPr>
      <a:lvl4pPr marL="1600200" indent="-228600" algn="l" defTabSz="457200" rtl="0" eaLnBrk="1" latinLnBrk="0" hangingPunct="1">
        <a:spcBef>
          <a:spcPct val="20000"/>
        </a:spcBef>
        <a:buClr>
          <a:srgbClr val="A67F42"/>
        </a:buClr>
        <a:buFont typeface="Arial"/>
        <a:buChar char="–"/>
        <a:defRPr sz="1800" kern="1200">
          <a:solidFill>
            <a:srgbClr val="0B0039"/>
          </a:solidFill>
          <a:latin typeface="Arial"/>
          <a:ea typeface="+mn-ea"/>
          <a:cs typeface="Arial"/>
        </a:defRPr>
      </a:lvl4pPr>
      <a:lvl5pPr marL="2057400" indent="-228600" algn="l" defTabSz="457200" rtl="0" eaLnBrk="1" latinLnBrk="0" hangingPunct="1">
        <a:spcBef>
          <a:spcPct val="20000"/>
        </a:spcBef>
        <a:buClr>
          <a:srgbClr val="A67F42"/>
        </a:buClr>
        <a:buFont typeface="Arial"/>
        <a:buChar char="»"/>
        <a:defRPr sz="1800" kern="1200">
          <a:solidFill>
            <a:srgbClr val="0B003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5469" y="3025570"/>
            <a:ext cx="7364364" cy="1470025"/>
          </a:xfrm>
        </p:spPr>
        <p:txBody>
          <a:bodyPr/>
          <a:lstStyle/>
          <a:p>
            <a:r>
              <a:rPr lang="en-IE" sz="2800" dirty="0"/>
              <a:t>Procurement Training – Managers </a:t>
            </a:r>
            <a:br>
              <a:rPr lang="en-IE" sz="2800" dirty="0"/>
            </a:br>
            <a:r>
              <a:rPr lang="en-IE" sz="2800" dirty="0"/>
              <a:t>11 January  2023</a:t>
            </a:r>
          </a:p>
        </p:txBody>
      </p:sp>
    </p:spTree>
    <p:extLst>
      <p:ext uri="{BB962C8B-B14F-4D97-AF65-F5344CB8AC3E}">
        <p14:creationId xmlns:p14="http://schemas.microsoft.com/office/powerpoint/2010/main" val="143970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Risk and Larger Value Contracts</a:t>
            </a:r>
          </a:p>
        </p:txBody>
      </p:sp>
      <p:sp>
        <p:nvSpPr>
          <p:cNvPr id="3" name="Content Placeholder 2"/>
          <p:cNvSpPr>
            <a:spLocks noGrp="1"/>
          </p:cNvSpPr>
          <p:nvPr>
            <p:ph idx="1"/>
          </p:nvPr>
        </p:nvSpPr>
        <p:spPr>
          <a:xfrm>
            <a:off x="609600" y="1515980"/>
            <a:ext cx="9601200" cy="4541995"/>
          </a:xfrm>
        </p:spPr>
        <p:txBody>
          <a:bodyPr>
            <a:normAutofit/>
          </a:bodyPr>
          <a:lstStyle/>
          <a:p>
            <a:pPr marL="0" indent="0">
              <a:buNone/>
            </a:pPr>
            <a:endParaRPr lang="en-GB" dirty="0"/>
          </a:p>
          <a:p>
            <a:pPr marL="0" indent="0" algn="just">
              <a:buNone/>
            </a:pPr>
            <a:r>
              <a:rPr lang="en-GB" dirty="0"/>
              <a:t>Group session</a:t>
            </a:r>
          </a:p>
          <a:p>
            <a:pPr marL="0" indent="0" algn="just">
              <a:buNone/>
            </a:pPr>
            <a:endParaRPr lang="en-GB" dirty="0"/>
          </a:p>
          <a:p>
            <a:pPr algn="just"/>
            <a:r>
              <a:rPr lang="en-GB" dirty="0"/>
              <a:t>Does risk increase with larger value contracts?</a:t>
            </a:r>
          </a:p>
          <a:p>
            <a:pPr algn="just"/>
            <a:endParaRPr lang="en-GB" dirty="0"/>
          </a:p>
          <a:p>
            <a:pPr algn="just"/>
            <a:r>
              <a:rPr lang="en-GB" dirty="0"/>
              <a:t>Why?</a:t>
            </a:r>
          </a:p>
          <a:p>
            <a:pPr algn="just">
              <a:buFont typeface="Wingdings" panose="05000000000000000000" pitchFamily="2" charset="2"/>
              <a:buChar char="Ø"/>
            </a:pPr>
            <a:endParaRPr lang="en-GB" dirty="0"/>
          </a:p>
          <a:p>
            <a:pPr marL="0" indent="0" algn="just">
              <a:buNone/>
            </a:pPr>
            <a:endParaRPr lang="en-GB" dirty="0"/>
          </a:p>
          <a:p>
            <a:pPr marL="0" indent="0">
              <a:buNone/>
            </a:pPr>
            <a:endParaRPr lang="en-GB" dirty="0"/>
          </a:p>
        </p:txBody>
      </p:sp>
    </p:spTree>
    <p:extLst>
      <p:ext uri="{BB962C8B-B14F-4D97-AF65-F5344CB8AC3E}">
        <p14:creationId xmlns:p14="http://schemas.microsoft.com/office/powerpoint/2010/main" val="345776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2E38-FE11-5638-EA19-868BD308DB02}"/>
              </a:ext>
            </a:extLst>
          </p:cNvPr>
          <p:cNvSpPr>
            <a:spLocks noGrp="1"/>
          </p:cNvSpPr>
          <p:nvPr>
            <p:ph type="title"/>
          </p:nvPr>
        </p:nvSpPr>
        <p:spPr/>
        <p:txBody>
          <a:bodyPr/>
          <a:lstStyle/>
          <a:p>
            <a:r>
              <a:rPr lang="en-IE" dirty="0"/>
              <a:t>Risks</a:t>
            </a:r>
          </a:p>
        </p:txBody>
      </p:sp>
      <p:sp>
        <p:nvSpPr>
          <p:cNvPr id="3" name="Text Placeholder 2">
            <a:extLst>
              <a:ext uri="{FF2B5EF4-FFF2-40B4-BE49-F238E27FC236}">
                <a16:creationId xmlns:a16="http://schemas.microsoft.com/office/drawing/2014/main" id="{3B7D1BFB-1D5E-DDEF-9509-E7E2F0A1FEE1}"/>
              </a:ext>
            </a:extLst>
          </p:cNvPr>
          <p:cNvSpPr>
            <a:spLocks noGrp="1"/>
          </p:cNvSpPr>
          <p:nvPr>
            <p:ph type="body" idx="1"/>
          </p:nvPr>
        </p:nvSpPr>
        <p:spPr/>
        <p:txBody>
          <a:bodyPr/>
          <a:lstStyle/>
          <a:p>
            <a:r>
              <a:rPr lang="en-IE" dirty="0"/>
              <a:t>Risk Drivers</a:t>
            </a:r>
          </a:p>
        </p:txBody>
      </p:sp>
      <p:sp>
        <p:nvSpPr>
          <p:cNvPr id="4" name="Content Placeholder 3">
            <a:extLst>
              <a:ext uri="{FF2B5EF4-FFF2-40B4-BE49-F238E27FC236}">
                <a16:creationId xmlns:a16="http://schemas.microsoft.com/office/drawing/2014/main" id="{9693ADC4-00E0-BE89-DB42-433E866B0C6F}"/>
              </a:ext>
            </a:extLst>
          </p:cNvPr>
          <p:cNvSpPr>
            <a:spLocks noGrp="1"/>
          </p:cNvSpPr>
          <p:nvPr>
            <p:ph sz="half" idx="2"/>
          </p:nvPr>
        </p:nvSpPr>
        <p:spPr>
          <a:xfrm>
            <a:off x="609600" y="2717656"/>
            <a:ext cx="10638503" cy="3951288"/>
          </a:xfrm>
        </p:spPr>
        <p:txBody>
          <a:bodyPr/>
          <a:lstStyle/>
          <a:p>
            <a:r>
              <a:rPr lang="en-IE" dirty="0"/>
              <a:t>Contract values are much higher</a:t>
            </a:r>
          </a:p>
          <a:p>
            <a:r>
              <a:rPr lang="en-IE" dirty="0"/>
              <a:t>Volumes increase – can be time consuming to manage and measure</a:t>
            </a:r>
          </a:p>
          <a:p>
            <a:r>
              <a:rPr lang="en-IE" dirty="0"/>
              <a:t>Contracts can last for more than one year </a:t>
            </a:r>
          </a:p>
          <a:p>
            <a:r>
              <a:rPr lang="en-IE" dirty="0"/>
              <a:t>Contracts give rights to the supplier /contractor</a:t>
            </a:r>
          </a:p>
          <a:p>
            <a:r>
              <a:rPr lang="en-IE" dirty="0"/>
              <a:t>There may be reputational risks – LSI perceived to be guilty by association</a:t>
            </a:r>
          </a:p>
          <a:p>
            <a:r>
              <a:rPr lang="en-IE" dirty="0"/>
              <a:t>GDPR considerations</a:t>
            </a:r>
          </a:p>
          <a:p>
            <a:r>
              <a:rPr lang="en-IE" dirty="0"/>
              <a:t>Dealing with companies that are much larger than the LSI and insist on using their contract terms and face dedicated procurement and contract management staff</a:t>
            </a:r>
          </a:p>
          <a:p>
            <a:r>
              <a:rPr lang="en-IE" dirty="0"/>
              <a:t>Potential disputes over Terms and Conditions or what is in-scope and out of scope</a:t>
            </a:r>
          </a:p>
          <a:p>
            <a:r>
              <a:rPr lang="en-IE" dirty="0"/>
              <a:t>Unethical employment conditions or supply chain</a:t>
            </a:r>
          </a:p>
          <a:p>
            <a:r>
              <a:rPr lang="en-IE" dirty="0"/>
              <a:t>Legal disputes can be expensive to resolve and are rarely satisfactory</a:t>
            </a:r>
          </a:p>
          <a:p>
            <a:r>
              <a:rPr lang="en-IE" dirty="0"/>
              <a:t>Environmental considerations.</a:t>
            </a:r>
          </a:p>
          <a:p>
            <a:endParaRPr lang="en-IE" dirty="0"/>
          </a:p>
          <a:p>
            <a:endParaRPr lang="en-IE" dirty="0"/>
          </a:p>
          <a:p>
            <a:endParaRPr lang="en-IE" dirty="0"/>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135177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77EF-2BB7-9E9A-73F2-2495E9F5A0FD}"/>
              </a:ext>
            </a:extLst>
          </p:cNvPr>
          <p:cNvSpPr>
            <a:spLocks noGrp="1"/>
          </p:cNvSpPr>
          <p:nvPr>
            <p:ph type="title"/>
          </p:nvPr>
        </p:nvSpPr>
        <p:spPr>
          <a:xfrm>
            <a:off x="609600" y="300748"/>
            <a:ext cx="10972800" cy="744593"/>
          </a:xfrm>
        </p:spPr>
        <p:txBody>
          <a:bodyPr anchor="t">
            <a:normAutofit/>
          </a:bodyPr>
          <a:lstStyle/>
          <a:p>
            <a:r>
              <a:rPr lang="en-IE" dirty="0"/>
              <a:t>Value for Money</a:t>
            </a:r>
          </a:p>
        </p:txBody>
      </p:sp>
      <p:pic>
        <p:nvPicPr>
          <p:cNvPr id="4" name="Content Placeholder 3">
            <a:extLst>
              <a:ext uri="{FF2B5EF4-FFF2-40B4-BE49-F238E27FC236}">
                <a16:creationId xmlns:a16="http://schemas.microsoft.com/office/drawing/2014/main" id="{6EFC9E5C-0423-40D1-2562-7EFE10907C2B}"/>
              </a:ext>
            </a:extLst>
          </p:cNvPr>
          <p:cNvPicPr>
            <a:picLocks noGrp="1" noChangeAspect="1"/>
          </p:cNvPicPr>
          <p:nvPr>
            <p:ph type="pic" sz="quarter" idx="10"/>
          </p:nvPr>
        </p:nvPicPr>
        <p:blipFill rotWithShape="1">
          <a:blip r:embed="rId2"/>
          <a:stretch/>
        </p:blipFill>
        <p:spPr>
          <a:xfrm>
            <a:off x="718783" y="1545133"/>
            <a:ext cx="8724900" cy="3402467"/>
          </a:xfrm>
          <a:prstGeom prst="rect">
            <a:avLst/>
          </a:prstGeom>
          <a:noFill/>
        </p:spPr>
      </p:pic>
      <p:sp>
        <p:nvSpPr>
          <p:cNvPr id="5" name="TextBox 4">
            <a:extLst>
              <a:ext uri="{FF2B5EF4-FFF2-40B4-BE49-F238E27FC236}">
                <a16:creationId xmlns:a16="http://schemas.microsoft.com/office/drawing/2014/main" id="{20F63FB3-F490-16AD-2A47-8CA7939CEF63}"/>
              </a:ext>
            </a:extLst>
          </p:cNvPr>
          <p:cNvSpPr txBox="1"/>
          <p:nvPr/>
        </p:nvSpPr>
        <p:spPr>
          <a:xfrm>
            <a:off x="1337481" y="5500048"/>
            <a:ext cx="6482686" cy="369332"/>
          </a:xfrm>
          <a:prstGeom prst="rect">
            <a:avLst/>
          </a:prstGeom>
          <a:noFill/>
        </p:spPr>
        <p:txBody>
          <a:bodyPr wrap="square" rtlCol="0">
            <a:spAutoFit/>
          </a:bodyPr>
          <a:lstStyle/>
          <a:p>
            <a:r>
              <a:rPr lang="en-IE" dirty="0"/>
              <a:t>Value for money requires planning and preparation.</a:t>
            </a:r>
          </a:p>
        </p:txBody>
      </p:sp>
    </p:spTree>
    <p:extLst>
      <p:ext uri="{BB962C8B-B14F-4D97-AF65-F5344CB8AC3E}">
        <p14:creationId xmlns:p14="http://schemas.microsoft.com/office/powerpoint/2010/main" val="3053198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2E38-FE11-5638-EA19-868BD308DB02}"/>
              </a:ext>
            </a:extLst>
          </p:cNvPr>
          <p:cNvSpPr>
            <a:spLocks noGrp="1"/>
          </p:cNvSpPr>
          <p:nvPr>
            <p:ph type="title"/>
          </p:nvPr>
        </p:nvSpPr>
        <p:spPr/>
        <p:txBody>
          <a:bodyPr/>
          <a:lstStyle/>
          <a:p>
            <a:r>
              <a:rPr lang="en-IE" dirty="0"/>
              <a:t>Mitigations</a:t>
            </a:r>
          </a:p>
        </p:txBody>
      </p:sp>
      <p:sp>
        <p:nvSpPr>
          <p:cNvPr id="3" name="Text Placeholder 2">
            <a:extLst>
              <a:ext uri="{FF2B5EF4-FFF2-40B4-BE49-F238E27FC236}">
                <a16:creationId xmlns:a16="http://schemas.microsoft.com/office/drawing/2014/main" id="{3B7D1BFB-1D5E-DDEF-9509-E7E2F0A1FEE1}"/>
              </a:ext>
            </a:extLst>
          </p:cNvPr>
          <p:cNvSpPr>
            <a:spLocks noGrp="1"/>
          </p:cNvSpPr>
          <p:nvPr>
            <p:ph type="body" idx="1"/>
          </p:nvPr>
        </p:nvSpPr>
        <p:spPr/>
        <p:txBody>
          <a:bodyPr/>
          <a:lstStyle/>
          <a:p>
            <a:r>
              <a:rPr lang="en-IE" dirty="0"/>
              <a:t>Engineer risk out of the process</a:t>
            </a:r>
          </a:p>
        </p:txBody>
      </p:sp>
      <p:sp>
        <p:nvSpPr>
          <p:cNvPr id="4" name="Content Placeholder 3">
            <a:extLst>
              <a:ext uri="{FF2B5EF4-FFF2-40B4-BE49-F238E27FC236}">
                <a16:creationId xmlns:a16="http://schemas.microsoft.com/office/drawing/2014/main" id="{9693ADC4-00E0-BE89-DB42-433E866B0C6F}"/>
              </a:ext>
            </a:extLst>
          </p:cNvPr>
          <p:cNvSpPr>
            <a:spLocks noGrp="1"/>
          </p:cNvSpPr>
          <p:nvPr>
            <p:ph sz="half" idx="2"/>
          </p:nvPr>
        </p:nvSpPr>
        <p:spPr>
          <a:xfrm>
            <a:off x="609600" y="2717656"/>
            <a:ext cx="10638503" cy="3951288"/>
          </a:xfrm>
        </p:spPr>
        <p:txBody>
          <a:bodyPr>
            <a:normAutofit/>
          </a:bodyPr>
          <a:lstStyle/>
          <a:p>
            <a:r>
              <a:rPr lang="en-IE" dirty="0"/>
              <a:t>The LSI needs to use a standard set of contract conditions – that covers:</a:t>
            </a:r>
          </a:p>
          <a:p>
            <a:endParaRPr lang="en-IE" dirty="0"/>
          </a:p>
          <a:p>
            <a:pPr lvl="1"/>
            <a:r>
              <a:rPr lang="en-IE" dirty="0"/>
              <a:t>Data protection </a:t>
            </a:r>
          </a:p>
          <a:p>
            <a:pPr lvl="1"/>
            <a:r>
              <a:rPr lang="en-IE" dirty="0"/>
              <a:t>Variations</a:t>
            </a:r>
          </a:p>
          <a:p>
            <a:pPr lvl="1"/>
            <a:r>
              <a:rPr lang="en-IE" dirty="0"/>
              <a:t>Performance and liquidated damages</a:t>
            </a:r>
          </a:p>
          <a:p>
            <a:pPr lvl="1"/>
            <a:r>
              <a:rPr lang="en-IE" dirty="0"/>
              <a:t>Ethical and Environmental considerations</a:t>
            </a:r>
          </a:p>
          <a:p>
            <a:pPr lvl="1"/>
            <a:r>
              <a:rPr lang="en-IE" dirty="0"/>
              <a:t>Turnover rules </a:t>
            </a:r>
          </a:p>
          <a:p>
            <a:pPr lvl="1"/>
            <a:r>
              <a:rPr lang="en-IE" dirty="0"/>
              <a:t>PI and general Insurance requirements</a:t>
            </a:r>
          </a:p>
          <a:p>
            <a:pPr lvl="1"/>
            <a:r>
              <a:rPr lang="en-IE" dirty="0"/>
              <a:t>Conflict resolution and mediation</a:t>
            </a:r>
          </a:p>
          <a:p>
            <a:pPr lvl="1"/>
            <a:endParaRPr lang="en-IE" dirty="0"/>
          </a:p>
          <a:p>
            <a:endParaRPr lang="en-IE" dirty="0"/>
          </a:p>
          <a:p>
            <a:endParaRPr lang="en-IE" dirty="0"/>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428762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DA054-7EBB-3B49-6A5F-E696962E72C3}"/>
              </a:ext>
            </a:extLst>
          </p:cNvPr>
          <p:cNvSpPr>
            <a:spLocks noGrp="1"/>
          </p:cNvSpPr>
          <p:nvPr>
            <p:ph type="title"/>
          </p:nvPr>
        </p:nvSpPr>
        <p:spPr>
          <a:xfrm>
            <a:off x="609600" y="300748"/>
            <a:ext cx="10972800" cy="744593"/>
          </a:xfrm>
        </p:spPr>
        <p:txBody>
          <a:bodyPr anchor="t">
            <a:normAutofit/>
          </a:bodyPr>
          <a:lstStyle/>
          <a:p>
            <a:r>
              <a:rPr lang="en-IE" dirty="0"/>
              <a:t>LSI </a:t>
            </a:r>
            <a:r>
              <a:rPr lang="en-IE"/>
              <a:t>Invoice Analysis</a:t>
            </a:r>
            <a:endParaRPr lang="en-IE" dirty="0"/>
          </a:p>
        </p:txBody>
      </p:sp>
      <p:pic>
        <p:nvPicPr>
          <p:cNvPr id="9" name="Picture 8">
            <a:extLst>
              <a:ext uri="{FF2B5EF4-FFF2-40B4-BE49-F238E27FC236}">
                <a16:creationId xmlns:a16="http://schemas.microsoft.com/office/drawing/2014/main" id="{67F11DF6-0954-8ACC-5687-8A28485DC8DD}"/>
              </a:ext>
            </a:extLst>
          </p:cNvPr>
          <p:cNvPicPr>
            <a:picLocks noChangeAspect="1"/>
          </p:cNvPicPr>
          <p:nvPr/>
        </p:nvPicPr>
        <p:blipFill>
          <a:blip r:embed="rId2"/>
          <a:stretch>
            <a:fillRect/>
          </a:stretch>
        </p:blipFill>
        <p:spPr>
          <a:xfrm>
            <a:off x="275559" y="1180776"/>
            <a:ext cx="8124171" cy="4878829"/>
          </a:xfrm>
          <a:prstGeom prst="rect">
            <a:avLst/>
          </a:prstGeom>
        </p:spPr>
      </p:pic>
      <p:pic>
        <p:nvPicPr>
          <p:cNvPr id="13" name="Picture 12">
            <a:extLst>
              <a:ext uri="{FF2B5EF4-FFF2-40B4-BE49-F238E27FC236}">
                <a16:creationId xmlns:a16="http://schemas.microsoft.com/office/drawing/2014/main" id="{B8A598FB-3E6F-3F9E-56C5-A27CAAA99639}"/>
              </a:ext>
            </a:extLst>
          </p:cNvPr>
          <p:cNvPicPr>
            <a:picLocks noChangeAspect="1"/>
          </p:cNvPicPr>
          <p:nvPr/>
        </p:nvPicPr>
        <p:blipFill>
          <a:blip r:embed="rId3"/>
          <a:stretch>
            <a:fillRect/>
          </a:stretch>
        </p:blipFill>
        <p:spPr>
          <a:xfrm>
            <a:off x="8577151" y="2852382"/>
            <a:ext cx="3569866" cy="2306472"/>
          </a:xfrm>
          <a:prstGeom prst="rect">
            <a:avLst/>
          </a:prstGeom>
        </p:spPr>
      </p:pic>
      <p:sp>
        <p:nvSpPr>
          <p:cNvPr id="4" name="Arrow: Up 3">
            <a:extLst>
              <a:ext uri="{FF2B5EF4-FFF2-40B4-BE49-F238E27FC236}">
                <a16:creationId xmlns:a16="http://schemas.microsoft.com/office/drawing/2014/main" id="{83120E19-66AD-9E01-7FAE-3938FAF65295}"/>
              </a:ext>
            </a:extLst>
          </p:cNvPr>
          <p:cNvSpPr/>
          <p:nvPr/>
        </p:nvSpPr>
        <p:spPr>
          <a:xfrm>
            <a:off x="5714032" y="2359742"/>
            <a:ext cx="1994457" cy="1366684"/>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IE" dirty="0"/>
              <a:t>44% of total spend</a:t>
            </a:r>
          </a:p>
        </p:txBody>
      </p:sp>
    </p:spTree>
    <p:extLst>
      <p:ext uri="{BB962C8B-B14F-4D97-AF65-F5344CB8AC3E}">
        <p14:creationId xmlns:p14="http://schemas.microsoft.com/office/powerpoint/2010/main" val="349553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0748"/>
            <a:ext cx="10972800" cy="744593"/>
          </a:xfrm>
        </p:spPr>
        <p:txBody>
          <a:bodyPr anchor="t">
            <a:normAutofit/>
          </a:bodyPr>
          <a:lstStyle/>
          <a:p>
            <a:r>
              <a:rPr lang="en-IE" dirty="0"/>
              <a:t>Procurement Routes</a:t>
            </a:r>
          </a:p>
        </p:txBody>
      </p:sp>
      <p:pic>
        <p:nvPicPr>
          <p:cNvPr id="3" name="Picture 2"/>
          <p:cNvPicPr>
            <a:picLocks noChangeAspect="1"/>
          </p:cNvPicPr>
          <p:nvPr/>
        </p:nvPicPr>
        <p:blipFill>
          <a:blip r:embed="rId2"/>
          <a:stretch>
            <a:fillRect/>
          </a:stretch>
        </p:blipFill>
        <p:spPr>
          <a:xfrm>
            <a:off x="2365172" y="1105990"/>
            <a:ext cx="7187379" cy="5445725"/>
          </a:xfrm>
          <a:prstGeom prst="rect">
            <a:avLst/>
          </a:prstGeom>
          <a:noFill/>
        </p:spPr>
      </p:pic>
      <p:sp>
        <p:nvSpPr>
          <p:cNvPr id="5" name="Rectangle 4">
            <a:extLst>
              <a:ext uri="{FF2B5EF4-FFF2-40B4-BE49-F238E27FC236}">
                <a16:creationId xmlns:a16="http://schemas.microsoft.com/office/drawing/2014/main" id="{9C19DD00-F247-8962-8309-13368C9D6F3B}"/>
              </a:ext>
            </a:extLst>
          </p:cNvPr>
          <p:cNvSpPr/>
          <p:nvPr/>
        </p:nvSpPr>
        <p:spPr>
          <a:xfrm>
            <a:off x="4178114" y="1583139"/>
            <a:ext cx="5374437" cy="5117911"/>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4" name="Arrow: Left 3">
            <a:extLst>
              <a:ext uri="{FF2B5EF4-FFF2-40B4-BE49-F238E27FC236}">
                <a16:creationId xmlns:a16="http://schemas.microsoft.com/office/drawing/2014/main" id="{B2D8D266-F00E-CCF5-416B-FFDD0032EA06}"/>
              </a:ext>
            </a:extLst>
          </p:cNvPr>
          <p:cNvSpPr/>
          <p:nvPr/>
        </p:nvSpPr>
        <p:spPr>
          <a:xfrm>
            <a:off x="9714171" y="2939969"/>
            <a:ext cx="1651322" cy="228021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a:t>Area of Focus</a:t>
            </a:r>
          </a:p>
        </p:txBody>
      </p:sp>
    </p:spTree>
    <p:extLst>
      <p:ext uri="{BB962C8B-B14F-4D97-AF65-F5344CB8AC3E}">
        <p14:creationId xmlns:p14="http://schemas.microsoft.com/office/powerpoint/2010/main" val="1396570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Other key aspects</a:t>
            </a:r>
          </a:p>
        </p:txBody>
      </p:sp>
      <p:sp>
        <p:nvSpPr>
          <p:cNvPr id="3" name="Content Placeholder 2"/>
          <p:cNvSpPr>
            <a:spLocks noGrp="1"/>
          </p:cNvSpPr>
          <p:nvPr>
            <p:ph idx="1"/>
          </p:nvPr>
        </p:nvSpPr>
        <p:spPr>
          <a:xfrm>
            <a:off x="609600" y="1045341"/>
            <a:ext cx="9601200" cy="5012635"/>
          </a:xfrm>
        </p:spPr>
        <p:txBody>
          <a:bodyPr>
            <a:normAutofit/>
          </a:bodyPr>
          <a:lstStyle/>
          <a:p>
            <a:pPr marL="0" indent="0">
              <a:buNone/>
            </a:pPr>
            <a:endParaRPr lang="en-GB" dirty="0"/>
          </a:p>
          <a:p>
            <a:pPr marL="0" indent="0">
              <a:buNone/>
            </a:pPr>
            <a:r>
              <a:rPr lang="en-GB" b="1" dirty="0"/>
              <a:t>When less than three quotes is permissible:</a:t>
            </a:r>
          </a:p>
          <a:p>
            <a:pPr marL="0" indent="0">
              <a:buNone/>
            </a:pPr>
            <a:endParaRPr lang="en-GB" b="1" dirty="0"/>
          </a:p>
          <a:p>
            <a:pPr marL="0" indent="0">
              <a:buNone/>
            </a:pPr>
            <a:endParaRPr lang="en-GB" b="1" dirty="0"/>
          </a:p>
          <a:p>
            <a:pPr>
              <a:buFont typeface="Wingdings" panose="05000000000000000000" pitchFamily="2" charset="2"/>
              <a:buChar char="Ø"/>
            </a:pPr>
            <a:r>
              <a:rPr lang="en-GB" dirty="0"/>
              <a:t>Only if business justification can be provided – only one supplier can respond within a critical time frame</a:t>
            </a:r>
          </a:p>
          <a:p>
            <a:pPr>
              <a:buFont typeface="Wingdings" panose="05000000000000000000" pitchFamily="2" charset="2"/>
              <a:buChar char="Ø"/>
            </a:pPr>
            <a:r>
              <a:rPr lang="en-GB" dirty="0"/>
              <a:t>If there are limited market options i.e. a specialist service with limited suppliers</a:t>
            </a:r>
          </a:p>
          <a:p>
            <a:pPr>
              <a:buFont typeface="Wingdings" panose="05000000000000000000" pitchFamily="2" charset="2"/>
              <a:buChar char="Ø"/>
            </a:pPr>
            <a:r>
              <a:rPr lang="en-GB" dirty="0"/>
              <a:t>If the LSI already has a preferred supplier for the supply of goods and services</a:t>
            </a:r>
          </a:p>
          <a:p>
            <a:pPr>
              <a:buFont typeface="Wingdings" panose="05000000000000000000" pitchFamily="2" charset="2"/>
              <a:buChar char="Ø"/>
            </a:pPr>
            <a:r>
              <a:rPr lang="en-GB" dirty="0"/>
              <a:t>If the expenditure is recurring – repeat competition on an annual basis or more regularly if there are major price increases.</a:t>
            </a:r>
          </a:p>
          <a:p>
            <a:pPr marL="0" indent="0">
              <a:buNone/>
            </a:pPr>
            <a:endParaRPr lang="en-IE" dirty="0"/>
          </a:p>
        </p:txBody>
      </p:sp>
    </p:spTree>
    <p:extLst>
      <p:ext uri="{BB962C8B-B14F-4D97-AF65-F5344CB8AC3E}">
        <p14:creationId xmlns:p14="http://schemas.microsoft.com/office/powerpoint/2010/main" val="4071456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Budgetary Approval </a:t>
            </a:r>
            <a:r>
              <a:rPr lang="en-IE" dirty="0" err="1"/>
              <a:t>Heirarchy</a:t>
            </a:r>
            <a:endParaRPr lang="en-IE" dirty="0"/>
          </a:p>
        </p:txBody>
      </p:sp>
      <p:sp>
        <p:nvSpPr>
          <p:cNvPr id="3" name="Content Placeholder 2"/>
          <p:cNvSpPr>
            <a:spLocks noGrp="1"/>
          </p:cNvSpPr>
          <p:nvPr>
            <p:ph idx="1"/>
          </p:nvPr>
        </p:nvSpPr>
        <p:spPr>
          <a:xfrm>
            <a:off x="609600" y="1515980"/>
            <a:ext cx="9601200" cy="4541995"/>
          </a:xfrm>
        </p:spPr>
        <p:txBody>
          <a:bodyPr>
            <a:normAutofit/>
          </a:bodyPr>
          <a:lstStyle/>
          <a:p>
            <a:pPr marL="0" indent="0">
              <a:buNone/>
            </a:pPr>
            <a:endParaRPr lang="en-GB" dirty="0"/>
          </a:p>
          <a:p>
            <a:pPr marL="0" indent="0" algn="just">
              <a:buNone/>
            </a:pPr>
            <a:endParaRPr lang="en-GB" dirty="0"/>
          </a:p>
          <a:p>
            <a:pPr marL="0" indent="0">
              <a:buNone/>
            </a:pPr>
            <a:endParaRPr lang="en-GB" dirty="0"/>
          </a:p>
        </p:txBody>
      </p:sp>
      <p:graphicFrame>
        <p:nvGraphicFramePr>
          <p:cNvPr id="4" name="Diagram 3">
            <a:extLst>
              <a:ext uri="{FF2B5EF4-FFF2-40B4-BE49-F238E27FC236}">
                <a16:creationId xmlns:a16="http://schemas.microsoft.com/office/drawing/2014/main" id="{3D03BF34-8BF7-B4BB-AE23-E6705352F5FB}"/>
              </a:ext>
            </a:extLst>
          </p:cNvPr>
          <p:cNvGraphicFramePr/>
          <p:nvPr>
            <p:extLst>
              <p:ext uri="{D42A27DB-BD31-4B8C-83A1-F6EECF244321}">
                <p14:modId xmlns:p14="http://schemas.microsoft.com/office/powerpoint/2010/main" val="1012317909"/>
              </p:ext>
            </p:extLst>
          </p:nvPr>
        </p:nvGraphicFramePr>
        <p:xfrm>
          <a:off x="721814" y="573207"/>
          <a:ext cx="10455701" cy="6032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319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AA135-0AA5-B03D-3EE1-CED77C7C07B4}"/>
              </a:ext>
            </a:extLst>
          </p:cNvPr>
          <p:cNvSpPr>
            <a:spLocks noGrp="1"/>
          </p:cNvSpPr>
          <p:nvPr>
            <p:ph type="title"/>
          </p:nvPr>
        </p:nvSpPr>
        <p:spPr/>
        <p:txBody>
          <a:bodyPr/>
          <a:lstStyle/>
          <a:p>
            <a:r>
              <a:rPr lang="en-IE" dirty="0"/>
              <a:t>Group Session</a:t>
            </a:r>
          </a:p>
        </p:txBody>
      </p:sp>
      <p:sp>
        <p:nvSpPr>
          <p:cNvPr id="3" name="Content Placeholder 2">
            <a:extLst>
              <a:ext uri="{FF2B5EF4-FFF2-40B4-BE49-F238E27FC236}">
                <a16:creationId xmlns:a16="http://schemas.microsoft.com/office/drawing/2014/main" id="{EA92B756-BD49-A9A4-3FE6-2D276364447E}"/>
              </a:ext>
            </a:extLst>
          </p:cNvPr>
          <p:cNvSpPr>
            <a:spLocks noGrp="1"/>
          </p:cNvSpPr>
          <p:nvPr>
            <p:ph idx="1"/>
          </p:nvPr>
        </p:nvSpPr>
        <p:spPr/>
        <p:txBody>
          <a:bodyPr/>
          <a:lstStyle/>
          <a:p>
            <a:r>
              <a:rPr lang="en-IE" dirty="0"/>
              <a:t>Based on your own experience, what practical steps can we take to ensure the LSI receives value for money?</a:t>
            </a:r>
          </a:p>
          <a:p>
            <a:endParaRPr lang="en-IE" dirty="0"/>
          </a:p>
          <a:p>
            <a:endParaRPr lang="en-IE" dirty="0"/>
          </a:p>
        </p:txBody>
      </p:sp>
    </p:spTree>
    <p:extLst>
      <p:ext uri="{BB962C8B-B14F-4D97-AF65-F5344CB8AC3E}">
        <p14:creationId xmlns:p14="http://schemas.microsoft.com/office/powerpoint/2010/main" val="1176211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AA135-0AA5-B03D-3EE1-CED77C7C07B4}"/>
              </a:ext>
            </a:extLst>
          </p:cNvPr>
          <p:cNvSpPr>
            <a:spLocks noGrp="1"/>
          </p:cNvSpPr>
          <p:nvPr>
            <p:ph type="title"/>
          </p:nvPr>
        </p:nvSpPr>
        <p:spPr/>
        <p:txBody>
          <a:bodyPr/>
          <a:lstStyle/>
          <a:p>
            <a:r>
              <a:rPr lang="en-IE" dirty="0"/>
              <a:t>Group Session</a:t>
            </a:r>
          </a:p>
        </p:txBody>
      </p:sp>
      <p:sp>
        <p:nvSpPr>
          <p:cNvPr id="3" name="Content Placeholder 2">
            <a:extLst>
              <a:ext uri="{FF2B5EF4-FFF2-40B4-BE49-F238E27FC236}">
                <a16:creationId xmlns:a16="http://schemas.microsoft.com/office/drawing/2014/main" id="{EA92B756-BD49-A9A4-3FE6-2D276364447E}"/>
              </a:ext>
            </a:extLst>
          </p:cNvPr>
          <p:cNvSpPr>
            <a:spLocks noGrp="1"/>
          </p:cNvSpPr>
          <p:nvPr>
            <p:ph idx="1"/>
          </p:nvPr>
        </p:nvSpPr>
        <p:spPr>
          <a:xfrm>
            <a:off x="609600" y="1542197"/>
            <a:ext cx="10972800" cy="4515778"/>
          </a:xfrm>
        </p:spPr>
        <p:txBody>
          <a:bodyPr>
            <a:normAutofit lnSpcReduction="10000"/>
          </a:bodyPr>
          <a:lstStyle/>
          <a:p>
            <a:pPr marL="0" indent="0">
              <a:buNone/>
            </a:pPr>
            <a:r>
              <a:rPr lang="en-IE" dirty="0"/>
              <a:t>Possible answers:</a:t>
            </a:r>
          </a:p>
          <a:p>
            <a:endParaRPr lang="en-IE" dirty="0"/>
          </a:p>
          <a:p>
            <a:r>
              <a:rPr lang="en-IE" dirty="0"/>
              <a:t>Understand the market and the reputable  and long standing suppliers</a:t>
            </a:r>
          </a:p>
          <a:p>
            <a:endParaRPr lang="en-IE" dirty="0"/>
          </a:p>
          <a:p>
            <a:r>
              <a:rPr lang="en-IE" dirty="0"/>
              <a:t>Define your needs as precisely as you can before engaging with suppliers; how many?; when, quality criteria, what is critical (red lines), essential </a:t>
            </a:r>
            <a:r>
              <a:rPr lang="en-IE"/>
              <a:t>and desirable</a:t>
            </a:r>
            <a:endParaRPr lang="en-IE" dirty="0"/>
          </a:p>
          <a:p>
            <a:endParaRPr lang="en-IE" dirty="0"/>
          </a:p>
          <a:p>
            <a:r>
              <a:rPr lang="en-IE" dirty="0"/>
              <a:t>Confirm whether the LSI already has a preferred supplier</a:t>
            </a:r>
          </a:p>
          <a:p>
            <a:endParaRPr lang="en-IE" dirty="0"/>
          </a:p>
          <a:p>
            <a:r>
              <a:rPr lang="en-IE" dirty="0"/>
              <a:t>Reference previous procurement exercise to identify poor performance (effectiveness)</a:t>
            </a:r>
          </a:p>
          <a:p>
            <a:endParaRPr lang="en-IE" dirty="0"/>
          </a:p>
          <a:p>
            <a:r>
              <a:rPr lang="en-IE" dirty="0"/>
              <a:t>Contact a representative sample of suppliers and invite quotes and how they can meet quality criteria around product guarantees or delivery needs  (efficiency and economy)</a:t>
            </a:r>
          </a:p>
          <a:p>
            <a:endParaRPr lang="en-IE" dirty="0"/>
          </a:p>
          <a:p>
            <a:r>
              <a:rPr lang="en-IE" dirty="0"/>
              <a:t>Tell suppliers you are contacting their competitors and ask for their best price (economy).</a:t>
            </a:r>
          </a:p>
          <a:p>
            <a:endParaRPr lang="en-IE" dirty="0"/>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70702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Introductions</a:t>
            </a:r>
          </a:p>
        </p:txBody>
      </p:sp>
      <p:sp>
        <p:nvSpPr>
          <p:cNvPr id="3" name="Content Placeholder 2"/>
          <p:cNvSpPr>
            <a:spLocks noGrp="1"/>
          </p:cNvSpPr>
          <p:nvPr>
            <p:ph idx="1"/>
          </p:nvPr>
        </p:nvSpPr>
        <p:spPr>
          <a:xfrm>
            <a:off x="652817" y="1515980"/>
            <a:ext cx="9719481" cy="4541995"/>
          </a:xfrm>
        </p:spPr>
        <p:txBody>
          <a:bodyPr>
            <a:normAutofit/>
          </a:bodyPr>
          <a:lstStyle/>
          <a:p>
            <a:pPr marL="0" indent="0">
              <a:buNone/>
            </a:pPr>
            <a:endParaRPr lang="en-GB" dirty="0"/>
          </a:p>
          <a:p>
            <a:pPr marL="0" indent="0" algn="just">
              <a:buNone/>
            </a:pPr>
            <a:r>
              <a:rPr lang="en-GB" dirty="0"/>
              <a:t>Can you please confirm:</a:t>
            </a:r>
          </a:p>
          <a:p>
            <a:pPr algn="just">
              <a:buFont typeface="Wingdings" panose="05000000000000000000" pitchFamily="2" charset="2"/>
              <a:buChar char="Ø"/>
            </a:pPr>
            <a:endParaRPr lang="en-GB" dirty="0"/>
          </a:p>
          <a:p>
            <a:pPr algn="just">
              <a:buFont typeface="Wingdings" panose="05000000000000000000" pitchFamily="2" charset="2"/>
              <a:buChar char="Ø"/>
            </a:pPr>
            <a:r>
              <a:rPr lang="en-GB" dirty="0"/>
              <a:t>Your Name</a:t>
            </a:r>
          </a:p>
          <a:p>
            <a:pPr algn="just">
              <a:buFont typeface="Wingdings" panose="05000000000000000000" pitchFamily="2" charset="2"/>
              <a:buChar char="Ø"/>
            </a:pPr>
            <a:endParaRPr lang="en-GB" dirty="0"/>
          </a:p>
          <a:p>
            <a:pPr algn="just">
              <a:buFont typeface="Wingdings" panose="05000000000000000000" pitchFamily="2" charset="2"/>
              <a:buChar char="Ø"/>
            </a:pPr>
            <a:r>
              <a:rPr lang="en-GB" dirty="0"/>
              <a:t>Your Position</a:t>
            </a:r>
          </a:p>
          <a:p>
            <a:pPr algn="just">
              <a:buFont typeface="Wingdings" panose="05000000000000000000" pitchFamily="2" charset="2"/>
              <a:buChar char="Ø"/>
            </a:pPr>
            <a:endParaRPr lang="en-GB" dirty="0"/>
          </a:p>
          <a:p>
            <a:pPr algn="just">
              <a:buFont typeface="Wingdings" panose="05000000000000000000" pitchFamily="2" charset="2"/>
              <a:buChar char="Ø"/>
            </a:pPr>
            <a:r>
              <a:rPr lang="en-GB" dirty="0"/>
              <a:t>Your experience of  procurement</a:t>
            </a:r>
          </a:p>
          <a:p>
            <a:pPr algn="just">
              <a:buFont typeface="Wingdings" panose="05000000000000000000" pitchFamily="2" charset="2"/>
              <a:buChar char="Ø"/>
            </a:pPr>
            <a:endParaRPr lang="en-GB" dirty="0"/>
          </a:p>
          <a:p>
            <a:pPr algn="just">
              <a:buFont typeface="Wingdings" panose="05000000000000000000" pitchFamily="2" charset="2"/>
              <a:buChar char="Ø"/>
            </a:pPr>
            <a:r>
              <a:rPr lang="en-GB" dirty="0"/>
              <a:t>What you would like to get out of today’s training,</a:t>
            </a:r>
          </a:p>
          <a:p>
            <a:pPr marL="0" indent="0" algn="just">
              <a:buNone/>
            </a:pPr>
            <a:endParaRPr lang="en-GB" dirty="0"/>
          </a:p>
          <a:p>
            <a:pPr marL="0" indent="0">
              <a:buNone/>
            </a:pPr>
            <a:endParaRPr lang="en-GB" dirty="0"/>
          </a:p>
        </p:txBody>
      </p:sp>
    </p:spTree>
    <p:extLst>
      <p:ext uri="{BB962C8B-B14F-4D97-AF65-F5344CB8AC3E}">
        <p14:creationId xmlns:p14="http://schemas.microsoft.com/office/powerpoint/2010/main" val="309366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F0EE-CF3D-56CB-36F2-B90F666B709F}"/>
              </a:ext>
            </a:extLst>
          </p:cNvPr>
          <p:cNvSpPr>
            <a:spLocks noGrp="1"/>
          </p:cNvSpPr>
          <p:nvPr>
            <p:ph type="title"/>
          </p:nvPr>
        </p:nvSpPr>
        <p:spPr/>
        <p:txBody>
          <a:bodyPr/>
          <a:lstStyle/>
          <a:p>
            <a:r>
              <a:rPr lang="en-IE" dirty="0"/>
              <a:t>Preparation</a:t>
            </a:r>
          </a:p>
        </p:txBody>
      </p:sp>
      <p:pic>
        <p:nvPicPr>
          <p:cNvPr id="4" name="Content Placeholder 3">
            <a:extLst>
              <a:ext uri="{FF2B5EF4-FFF2-40B4-BE49-F238E27FC236}">
                <a16:creationId xmlns:a16="http://schemas.microsoft.com/office/drawing/2014/main" id="{11FDA2EB-A50E-EF84-E887-E7DB897E3EBB}"/>
              </a:ext>
            </a:extLst>
          </p:cNvPr>
          <p:cNvPicPr>
            <a:picLocks noGrp="1" noChangeAspect="1"/>
          </p:cNvPicPr>
          <p:nvPr>
            <p:ph idx="1"/>
          </p:nvPr>
        </p:nvPicPr>
        <p:blipFill rotWithShape="1">
          <a:blip r:embed="rId3"/>
          <a:srcRect b="25853"/>
          <a:stretch/>
        </p:blipFill>
        <p:spPr>
          <a:xfrm>
            <a:off x="2097561" y="1543053"/>
            <a:ext cx="6074166" cy="4360036"/>
          </a:xfrm>
          <a:prstGeom prst="rect">
            <a:avLst/>
          </a:prstGeom>
        </p:spPr>
      </p:pic>
    </p:spTree>
    <p:extLst>
      <p:ext uri="{BB962C8B-B14F-4D97-AF65-F5344CB8AC3E}">
        <p14:creationId xmlns:p14="http://schemas.microsoft.com/office/powerpoint/2010/main" val="344215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3E6F-598B-1555-FAF5-15C91C1BB0DF}"/>
              </a:ext>
            </a:extLst>
          </p:cNvPr>
          <p:cNvSpPr>
            <a:spLocks noGrp="1"/>
          </p:cNvSpPr>
          <p:nvPr>
            <p:ph type="title"/>
          </p:nvPr>
        </p:nvSpPr>
        <p:spPr/>
        <p:txBody>
          <a:bodyPr>
            <a:normAutofit/>
          </a:bodyPr>
          <a:lstStyle/>
          <a:p>
            <a:r>
              <a:rPr lang="en-IE" dirty="0"/>
              <a:t>Start with the end in sight</a:t>
            </a:r>
          </a:p>
        </p:txBody>
      </p:sp>
      <p:graphicFrame>
        <p:nvGraphicFramePr>
          <p:cNvPr id="4" name="Content Placeholder 3">
            <a:extLst>
              <a:ext uri="{FF2B5EF4-FFF2-40B4-BE49-F238E27FC236}">
                <a16:creationId xmlns:a16="http://schemas.microsoft.com/office/drawing/2014/main" id="{940EE9CE-0032-3923-4CE5-2D887E8F38D9}"/>
              </a:ext>
            </a:extLst>
          </p:cNvPr>
          <p:cNvGraphicFramePr>
            <a:graphicFrameLocks noGrp="1"/>
          </p:cNvGraphicFramePr>
          <p:nvPr>
            <p:ph idx="1"/>
            <p:extLst>
              <p:ext uri="{D42A27DB-BD31-4B8C-83A1-F6EECF244321}">
                <p14:modId xmlns:p14="http://schemas.microsoft.com/office/powerpoint/2010/main" val="976192865"/>
              </p:ext>
            </p:extLst>
          </p:nvPr>
        </p:nvGraphicFramePr>
        <p:xfrm>
          <a:off x="609600" y="2113935"/>
          <a:ext cx="10972800" cy="3943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329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4BEC-B449-C2A1-5C22-6254ADA45CAC}"/>
              </a:ext>
            </a:extLst>
          </p:cNvPr>
          <p:cNvSpPr>
            <a:spLocks noGrp="1"/>
          </p:cNvSpPr>
          <p:nvPr>
            <p:ph type="ctrTitle"/>
          </p:nvPr>
        </p:nvSpPr>
        <p:spPr/>
        <p:txBody>
          <a:bodyPr/>
          <a:lstStyle/>
          <a:p>
            <a:r>
              <a:rPr lang="en-IE" dirty="0"/>
              <a:t>BRD Walk Through</a:t>
            </a:r>
          </a:p>
        </p:txBody>
      </p:sp>
      <p:sp>
        <p:nvSpPr>
          <p:cNvPr id="3" name="Subtitle 2">
            <a:extLst>
              <a:ext uri="{FF2B5EF4-FFF2-40B4-BE49-F238E27FC236}">
                <a16:creationId xmlns:a16="http://schemas.microsoft.com/office/drawing/2014/main" id="{65FA6671-9C30-FA92-54FD-9252A4BBEA4C}"/>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4117335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9B9A-12DA-64A2-CB3B-C831C4F99A1C}"/>
              </a:ext>
            </a:extLst>
          </p:cNvPr>
          <p:cNvSpPr>
            <a:spLocks noGrp="1"/>
          </p:cNvSpPr>
          <p:nvPr>
            <p:ph type="title"/>
          </p:nvPr>
        </p:nvSpPr>
        <p:spPr/>
        <p:txBody>
          <a:bodyPr/>
          <a:lstStyle/>
          <a:p>
            <a:r>
              <a:rPr lang="en-IE" dirty="0"/>
              <a:t>LSI’s Procurement Process</a:t>
            </a:r>
          </a:p>
        </p:txBody>
      </p:sp>
      <p:pic>
        <p:nvPicPr>
          <p:cNvPr id="4" name="Picture 3">
            <a:extLst>
              <a:ext uri="{FF2B5EF4-FFF2-40B4-BE49-F238E27FC236}">
                <a16:creationId xmlns:a16="http://schemas.microsoft.com/office/drawing/2014/main" id="{86A619EB-22A7-11CE-8B30-7C09FACEAE66}"/>
              </a:ext>
            </a:extLst>
          </p:cNvPr>
          <p:cNvPicPr>
            <a:picLocks noChangeAspect="1"/>
          </p:cNvPicPr>
          <p:nvPr/>
        </p:nvPicPr>
        <p:blipFill>
          <a:blip r:embed="rId2"/>
          <a:stretch>
            <a:fillRect/>
          </a:stretch>
        </p:blipFill>
        <p:spPr>
          <a:xfrm>
            <a:off x="2428733" y="1320334"/>
            <a:ext cx="6815919" cy="5236918"/>
          </a:xfrm>
          <a:prstGeom prst="rect">
            <a:avLst/>
          </a:prstGeom>
        </p:spPr>
      </p:pic>
    </p:spTree>
    <p:extLst>
      <p:ext uri="{BB962C8B-B14F-4D97-AF65-F5344CB8AC3E}">
        <p14:creationId xmlns:p14="http://schemas.microsoft.com/office/powerpoint/2010/main" val="128468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FF78-CE4B-E623-1B28-420F896FB70E}"/>
              </a:ext>
            </a:extLst>
          </p:cNvPr>
          <p:cNvSpPr>
            <a:spLocks noGrp="1"/>
          </p:cNvSpPr>
          <p:nvPr>
            <p:ph type="title"/>
          </p:nvPr>
        </p:nvSpPr>
        <p:spPr/>
        <p:txBody>
          <a:bodyPr/>
          <a:lstStyle/>
          <a:p>
            <a:r>
              <a:rPr lang="en-IE" dirty="0"/>
              <a:t>What Contractors really want….</a:t>
            </a:r>
          </a:p>
        </p:txBody>
      </p:sp>
      <p:sp>
        <p:nvSpPr>
          <p:cNvPr id="3" name="Content Placeholder 2">
            <a:extLst>
              <a:ext uri="{FF2B5EF4-FFF2-40B4-BE49-F238E27FC236}">
                <a16:creationId xmlns:a16="http://schemas.microsoft.com/office/drawing/2014/main" id="{4716593B-9D36-6F53-F513-697B05A9A474}"/>
              </a:ext>
            </a:extLst>
          </p:cNvPr>
          <p:cNvSpPr>
            <a:spLocks noGrp="1"/>
          </p:cNvSpPr>
          <p:nvPr>
            <p:ph idx="1"/>
          </p:nvPr>
        </p:nvSpPr>
        <p:spPr/>
        <p:txBody>
          <a:bodyPr/>
          <a:lstStyle/>
          <a:p>
            <a:endParaRPr lang="en-IE" dirty="0"/>
          </a:p>
        </p:txBody>
      </p:sp>
      <p:sp>
        <p:nvSpPr>
          <p:cNvPr id="4" name="Isosceles Triangle 3">
            <a:extLst>
              <a:ext uri="{FF2B5EF4-FFF2-40B4-BE49-F238E27FC236}">
                <a16:creationId xmlns:a16="http://schemas.microsoft.com/office/drawing/2014/main" id="{089F3C6D-1967-341E-96A0-4F384DC4B8D1}"/>
              </a:ext>
            </a:extLst>
          </p:cNvPr>
          <p:cNvSpPr/>
          <p:nvPr/>
        </p:nvSpPr>
        <p:spPr>
          <a:xfrm>
            <a:off x="4414685" y="4602148"/>
            <a:ext cx="1848464" cy="164198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9D51AFF5-AEDE-6E4E-7A86-13991CECD722}"/>
              </a:ext>
            </a:extLst>
          </p:cNvPr>
          <p:cNvSpPr/>
          <p:nvPr/>
        </p:nvSpPr>
        <p:spPr>
          <a:xfrm>
            <a:off x="2715904" y="4474328"/>
            <a:ext cx="5500048" cy="3894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7E7CC5D0-067A-5BDE-ED2E-A14CF3622062}"/>
              </a:ext>
            </a:extLst>
          </p:cNvPr>
          <p:cNvSpPr/>
          <p:nvPr/>
        </p:nvSpPr>
        <p:spPr>
          <a:xfrm>
            <a:off x="2715904" y="3267391"/>
            <a:ext cx="2163094" cy="1239516"/>
          </a:xfrm>
          <a:prstGeom prst="roundRect">
            <a:avLst/>
          </a:prstGeom>
          <a:solidFill>
            <a:srgbClr val="002060"/>
          </a:solidFill>
        </p:spPr>
        <p:style>
          <a:lnRef idx="0">
            <a:schemeClr val="dk1"/>
          </a:lnRef>
          <a:fillRef idx="3">
            <a:schemeClr val="dk1"/>
          </a:fillRef>
          <a:effectRef idx="3">
            <a:schemeClr val="dk1"/>
          </a:effectRef>
          <a:fontRef idx="minor">
            <a:schemeClr val="lt1"/>
          </a:fontRef>
        </p:style>
        <p:txBody>
          <a:bodyPr rtlCol="0" anchor="ctr"/>
          <a:lstStyle/>
          <a:p>
            <a:pPr algn="ctr"/>
            <a:r>
              <a:rPr lang="en-IE" dirty="0"/>
              <a:t>Specifications</a:t>
            </a:r>
          </a:p>
        </p:txBody>
      </p:sp>
      <p:sp>
        <p:nvSpPr>
          <p:cNvPr id="7" name="Rectangle: Rounded Corners 6">
            <a:extLst>
              <a:ext uri="{FF2B5EF4-FFF2-40B4-BE49-F238E27FC236}">
                <a16:creationId xmlns:a16="http://schemas.microsoft.com/office/drawing/2014/main" id="{DF438494-D8D5-8D05-C7F0-62D43BED28C1}"/>
              </a:ext>
            </a:extLst>
          </p:cNvPr>
          <p:cNvSpPr/>
          <p:nvPr/>
        </p:nvSpPr>
        <p:spPr>
          <a:xfrm>
            <a:off x="6096000" y="3146321"/>
            <a:ext cx="2163095" cy="1328008"/>
          </a:xfrm>
          <a:prstGeom prst="roundRect">
            <a:avLst/>
          </a:prstGeom>
          <a:solidFill>
            <a:srgbClr val="002060"/>
          </a:solidFill>
        </p:spPr>
        <p:style>
          <a:lnRef idx="0">
            <a:schemeClr val="dk1"/>
          </a:lnRef>
          <a:fillRef idx="3">
            <a:schemeClr val="dk1"/>
          </a:fillRef>
          <a:effectRef idx="3">
            <a:schemeClr val="dk1"/>
          </a:effectRef>
          <a:fontRef idx="minor">
            <a:schemeClr val="lt1"/>
          </a:fontRef>
        </p:style>
        <p:txBody>
          <a:bodyPr rtlCol="0" anchor="ctr"/>
          <a:lstStyle/>
          <a:p>
            <a:pPr algn="ctr"/>
            <a:r>
              <a:rPr lang="en-IE" dirty="0"/>
              <a:t>Materials/Labour and Profit</a:t>
            </a:r>
          </a:p>
        </p:txBody>
      </p:sp>
      <p:sp>
        <p:nvSpPr>
          <p:cNvPr id="8" name="Arrow: Up 7">
            <a:extLst>
              <a:ext uri="{FF2B5EF4-FFF2-40B4-BE49-F238E27FC236}">
                <a16:creationId xmlns:a16="http://schemas.microsoft.com/office/drawing/2014/main" id="{BD2B3BE4-EB98-3175-749B-D1D75F3DD1C9}"/>
              </a:ext>
            </a:extLst>
          </p:cNvPr>
          <p:cNvSpPr/>
          <p:nvPr/>
        </p:nvSpPr>
        <p:spPr>
          <a:xfrm>
            <a:off x="8427197" y="2795617"/>
            <a:ext cx="2509136" cy="1928226"/>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200" dirty="0"/>
              <a:t>Super Profit</a:t>
            </a:r>
          </a:p>
        </p:txBody>
      </p:sp>
      <p:sp>
        <p:nvSpPr>
          <p:cNvPr id="9" name="Arrow: Down 8">
            <a:extLst>
              <a:ext uri="{FF2B5EF4-FFF2-40B4-BE49-F238E27FC236}">
                <a16:creationId xmlns:a16="http://schemas.microsoft.com/office/drawing/2014/main" id="{CB6B8B56-276D-D2BB-5F64-42901BAD6DF0}"/>
              </a:ext>
            </a:extLst>
          </p:cNvPr>
          <p:cNvSpPr/>
          <p:nvPr/>
        </p:nvSpPr>
        <p:spPr>
          <a:xfrm>
            <a:off x="325711" y="2823692"/>
            <a:ext cx="2222091" cy="2040066"/>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200"/>
              <a:t>Contract Management</a:t>
            </a:r>
            <a:endParaRPr lang="en-IE" sz="1200" dirty="0"/>
          </a:p>
        </p:txBody>
      </p:sp>
    </p:spTree>
    <p:extLst>
      <p:ext uri="{BB962C8B-B14F-4D97-AF65-F5344CB8AC3E}">
        <p14:creationId xmlns:p14="http://schemas.microsoft.com/office/powerpoint/2010/main" val="362952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76F9-7293-BF38-C2EC-47E6694CFB0A}"/>
              </a:ext>
            </a:extLst>
          </p:cNvPr>
          <p:cNvSpPr>
            <a:spLocks noGrp="1"/>
          </p:cNvSpPr>
          <p:nvPr>
            <p:ph type="title"/>
          </p:nvPr>
        </p:nvSpPr>
        <p:spPr/>
        <p:txBody>
          <a:bodyPr/>
          <a:lstStyle/>
          <a:p>
            <a:r>
              <a:rPr lang="en-IE" dirty="0"/>
              <a:t>Is cheapest always best?</a:t>
            </a:r>
          </a:p>
        </p:txBody>
      </p:sp>
      <p:sp>
        <p:nvSpPr>
          <p:cNvPr id="3" name="Content Placeholder 2">
            <a:extLst>
              <a:ext uri="{FF2B5EF4-FFF2-40B4-BE49-F238E27FC236}">
                <a16:creationId xmlns:a16="http://schemas.microsoft.com/office/drawing/2014/main" id="{47127D51-FD83-269F-1330-DD6DAFCBA38E}"/>
              </a:ext>
            </a:extLst>
          </p:cNvPr>
          <p:cNvSpPr>
            <a:spLocks noGrp="1"/>
          </p:cNvSpPr>
          <p:nvPr>
            <p:ph idx="1"/>
          </p:nvPr>
        </p:nvSpPr>
        <p:spPr/>
        <p:txBody>
          <a:bodyPr/>
          <a:lstStyle/>
          <a:p>
            <a:r>
              <a:rPr lang="en-IE" dirty="0"/>
              <a:t>Quality considerations?</a:t>
            </a:r>
          </a:p>
          <a:p>
            <a:endParaRPr lang="en-IE" dirty="0"/>
          </a:p>
          <a:p>
            <a:r>
              <a:rPr lang="en-IE" dirty="0"/>
              <a:t>End of range products?</a:t>
            </a:r>
          </a:p>
          <a:p>
            <a:endParaRPr lang="en-IE" dirty="0"/>
          </a:p>
          <a:p>
            <a:r>
              <a:rPr lang="en-IE" dirty="0"/>
              <a:t>Sale?</a:t>
            </a:r>
          </a:p>
          <a:p>
            <a:endParaRPr lang="en-IE" dirty="0"/>
          </a:p>
          <a:p>
            <a:r>
              <a:rPr lang="en-IE" dirty="0"/>
              <a:t>ESG?</a:t>
            </a:r>
          </a:p>
          <a:p>
            <a:endParaRPr lang="en-IE" dirty="0"/>
          </a:p>
          <a:p>
            <a:r>
              <a:rPr lang="en-IE" dirty="0"/>
              <a:t>After sale service or product guarantee?</a:t>
            </a:r>
          </a:p>
          <a:p>
            <a:endParaRPr lang="en-IE" dirty="0"/>
          </a:p>
          <a:p>
            <a:r>
              <a:rPr lang="en-IE" dirty="0"/>
              <a:t>If its too good to be true…….</a:t>
            </a:r>
          </a:p>
        </p:txBody>
      </p:sp>
    </p:spTree>
    <p:extLst>
      <p:ext uri="{BB962C8B-B14F-4D97-AF65-F5344CB8AC3E}">
        <p14:creationId xmlns:p14="http://schemas.microsoft.com/office/powerpoint/2010/main" val="179416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2C99-CB62-435B-42EA-340B4D9CD58A}"/>
              </a:ext>
            </a:extLst>
          </p:cNvPr>
          <p:cNvSpPr>
            <a:spLocks noGrp="1"/>
          </p:cNvSpPr>
          <p:nvPr>
            <p:ph type="title"/>
          </p:nvPr>
        </p:nvSpPr>
        <p:spPr/>
        <p:txBody>
          <a:bodyPr/>
          <a:lstStyle/>
          <a:p>
            <a:r>
              <a:rPr lang="en-IE" dirty="0"/>
              <a:t>MEAT – for all contracts over €25,000</a:t>
            </a:r>
          </a:p>
        </p:txBody>
      </p:sp>
      <p:sp>
        <p:nvSpPr>
          <p:cNvPr id="3" name="Content Placeholder 2">
            <a:extLst>
              <a:ext uri="{FF2B5EF4-FFF2-40B4-BE49-F238E27FC236}">
                <a16:creationId xmlns:a16="http://schemas.microsoft.com/office/drawing/2014/main" id="{99F3F3AF-60CE-089E-8963-FEC312A07A1B}"/>
              </a:ext>
            </a:extLst>
          </p:cNvPr>
          <p:cNvSpPr>
            <a:spLocks noGrp="1"/>
          </p:cNvSpPr>
          <p:nvPr>
            <p:ph idx="1"/>
          </p:nvPr>
        </p:nvSpPr>
        <p:spPr/>
        <p:txBody>
          <a:bodyPr>
            <a:normAutofit fontScale="92500" lnSpcReduction="10000"/>
          </a:bodyPr>
          <a:lstStyle/>
          <a:p>
            <a:r>
              <a:rPr lang="en-IE" dirty="0"/>
              <a:t>Contracts valued over €25,000 (inclusive of VAT) should be awarded on the basis of Most Economically Advantageous Tender (‘MEAT’).  </a:t>
            </a:r>
          </a:p>
          <a:p>
            <a:endParaRPr lang="en-IE" dirty="0"/>
          </a:p>
          <a:p>
            <a:r>
              <a:rPr lang="en-IE" dirty="0"/>
              <a:t>Marks should be awarded for price and quality based on an assessment of the overall complexity and degree of specialism required. For example:</a:t>
            </a:r>
          </a:p>
          <a:p>
            <a:endParaRPr lang="en-IE" dirty="0"/>
          </a:p>
          <a:p>
            <a:pPr marL="1071563" indent="-530225">
              <a:buFont typeface="+mj-lt"/>
              <a:buAutoNum type="alphaLcParenR"/>
            </a:pPr>
            <a:r>
              <a:rPr lang="en-IE" dirty="0"/>
              <a:t>Highly technical tenders should be weighted 80% quality and 20% price (i.e. advisory services)</a:t>
            </a:r>
          </a:p>
          <a:p>
            <a:pPr marL="1071563" indent="-530225">
              <a:buFont typeface="+mj-lt"/>
              <a:buAutoNum type="alphaLcParenR"/>
            </a:pPr>
            <a:r>
              <a:rPr lang="en-IE" dirty="0"/>
              <a:t>Combining a tenderer’s quality score with the price to calculate a Price Quality Ratio i.e. how much the LSI will pay for quality.</a:t>
            </a:r>
          </a:p>
          <a:p>
            <a:pPr marL="1071563" indent="-530225">
              <a:buFont typeface="+mj-lt"/>
              <a:buAutoNum type="alphaLcParenR"/>
            </a:pPr>
            <a:endParaRPr lang="en-IE" dirty="0"/>
          </a:p>
          <a:p>
            <a:r>
              <a:rPr lang="en-IE" dirty="0"/>
              <a:t>The MEAT process should be recorded and shared with all contractors.</a:t>
            </a:r>
          </a:p>
          <a:p>
            <a:endParaRPr lang="en-IE" dirty="0"/>
          </a:p>
          <a:p>
            <a:r>
              <a:rPr lang="en-IE" dirty="0"/>
              <a:t>All communication with tenderers should be open and shared until contract is awarded – unless tender process includes a negotiation stage.</a:t>
            </a:r>
          </a:p>
          <a:p>
            <a:pPr marL="0" indent="0">
              <a:buNone/>
            </a:pPr>
            <a:endParaRPr lang="en-IE" dirty="0"/>
          </a:p>
          <a:p>
            <a:endParaRPr lang="en-IE" dirty="0"/>
          </a:p>
        </p:txBody>
      </p:sp>
    </p:spTree>
    <p:extLst>
      <p:ext uri="{BB962C8B-B14F-4D97-AF65-F5344CB8AC3E}">
        <p14:creationId xmlns:p14="http://schemas.microsoft.com/office/powerpoint/2010/main" val="1909088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E1C7-E7A0-8072-799D-F5BBB4E68765}"/>
              </a:ext>
            </a:extLst>
          </p:cNvPr>
          <p:cNvSpPr>
            <a:spLocks noGrp="1"/>
          </p:cNvSpPr>
          <p:nvPr>
            <p:ph type="title"/>
          </p:nvPr>
        </p:nvSpPr>
        <p:spPr/>
        <p:txBody>
          <a:bodyPr/>
          <a:lstStyle/>
          <a:p>
            <a:r>
              <a:rPr lang="en-IE" dirty="0"/>
              <a:t>Quality Evaluation Criteria 80% Quality 20% Price</a:t>
            </a:r>
          </a:p>
        </p:txBody>
      </p:sp>
      <p:sp>
        <p:nvSpPr>
          <p:cNvPr id="3" name="Content Placeholder 2">
            <a:extLst>
              <a:ext uri="{FF2B5EF4-FFF2-40B4-BE49-F238E27FC236}">
                <a16:creationId xmlns:a16="http://schemas.microsoft.com/office/drawing/2014/main" id="{7F71B874-7E60-00B2-0E25-48B880777197}"/>
              </a:ext>
            </a:extLst>
          </p:cNvPr>
          <p:cNvSpPr>
            <a:spLocks noGrp="1"/>
          </p:cNvSpPr>
          <p:nvPr>
            <p:ph idx="1"/>
          </p:nvPr>
        </p:nvSpPr>
        <p:spPr/>
        <p:txBody>
          <a:bodyPr/>
          <a:lstStyle/>
          <a:p>
            <a:endParaRPr lang="en-IE"/>
          </a:p>
        </p:txBody>
      </p:sp>
      <p:pic>
        <p:nvPicPr>
          <p:cNvPr id="5" name="Picture 4">
            <a:extLst>
              <a:ext uri="{FF2B5EF4-FFF2-40B4-BE49-F238E27FC236}">
                <a16:creationId xmlns:a16="http://schemas.microsoft.com/office/drawing/2014/main" id="{5EBD4D03-2C5C-706A-115F-1252B65A7F56}"/>
              </a:ext>
            </a:extLst>
          </p:cNvPr>
          <p:cNvPicPr>
            <a:picLocks noChangeAspect="1"/>
          </p:cNvPicPr>
          <p:nvPr/>
        </p:nvPicPr>
        <p:blipFill>
          <a:blip r:embed="rId2"/>
          <a:stretch>
            <a:fillRect/>
          </a:stretch>
        </p:blipFill>
        <p:spPr>
          <a:xfrm>
            <a:off x="157441" y="2081213"/>
            <a:ext cx="10764752" cy="4087575"/>
          </a:xfrm>
          <a:prstGeom prst="rect">
            <a:avLst/>
          </a:prstGeom>
        </p:spPr>
      </p:pic>
    </p:spTree>
    <p:extLst>
      <p:ext uri="{BB962C8B-B14F-4D97-AF65-F5344CB8AC3E}">
        <p14:creationId xmlns:p14="http://schemas.microsoft.com/office/powerpoint/2010/main" val="2635637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B8B5-FBAB-AF17-33C6-77CEF2E7124D}"/>
              </a:ext>
            </a:extLst>
          </p:cNvPr>
          <p:cNvSpPr>
            <a:spLocks noGrp="1"/>
          </p:cNvSpPr>
          <p:nvPr>
            <p:ph type="title"/>
          </p:nvPr>
        </p:nvSpPr>
        <p:spPr/>
        <p:txBody>
          <a:bodyPr/>
          <a:lstStyle/>
          <a:p>
            <a:r>
              <a:rPr lang="en-IE" dirty="0"/>
              <a:t>Quality Evaluation</a:t>
            </a:r>
          </a:p>
        </p:txBody>
      </p:sp>
      <p:pic>
        <p:nvPicPr>
          <p:cNvPr id="5" name="Content Placeholder 4">
            <a:extLst>
              <a:ext uri="{FF2B5EF4-FFF2-40B4-BE49-F238E27FC236}">
                <a16:creationId xmlns:a16="http://schemas.microsoft.com/office/drawing/2014/main" id="{D701830F-6CD4-1DEC-BD1C-A92D0DF0D5CC}"/>
              </a:ext>
            </a:extLst>
          </p:cNvPr>
          <p:cNvPicPr>
            <a:picLocks noGrp="1" noChangeAspect="1"/>
          </p:cNvPicPr>
          <p:nvPr>
            <p:ph idx="1"/>
          </p:nvPr>
        </p:nvPicPr>
        <p:blipFill>
          <a:blip r:embed="rId2"/>
          <a:stretch>
            <a:fillRect/>
          </a:stretch>
        </p:blipFill>
        <p:spPr>
          <a:xfrm>
            <a:off x="437216" y="2081213"/>
            <a:ext cx="9016819" cy="3976687"/>
          </a:xfrm>
        </p:spPr>
      </p:pic>
    </p:spTree>
    <p:extLst>
      <p:ext uri="{BB962C8B-B14F-4D97-AF65-F5344CB8AC3E}">
        <p14:creationId xmlns:p14="http://schemas.microsoft.com/office/powerpoint/2010/main" val="1754564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2C99-CB62-435B-42EA-340B4D9CD58A}"/>
              </a:ext>
            </a:extLst>
          </p:cNvPr>
          <p:cNvSpPr>
            <a:spLocks noGrp="1"/>
          </p:cNvSpPr>
          <p:nvPr>
            <p:ph type="title"/>
          </p:nvPr>
        </p:nvSpPr>
        <p:spPr/>
        <p:txBody>
          <a:bodyPr/>
          <a:lstStyle/>
          <a:p>
            <a:r>
              <a:rPr lang="en-IE" dirty="0"/>
              <a:t>MEAT – Calculation</a:t>
            </a:r>
          </a:p>
        </p:txBody>
      </p:sp>
      <p:sp>
        <p:nvSpPr>
          <p:cNvPr id="3" name="Content Placeholder 2">
            <a:extLst>
              <a:ext uri="{FF2B5EF4-FFF2-40B4-BE49-F238E27FC236}">
                <a16:creationId xmlns:a16="http://schemas.microsoft.com/office/drawing/2014/main" id="{99F3F3AF-60CE-089E-8963-FEC312A07A1B}"/>
              </a:ext>
            </a:extLst>
          </p:cNvPr>
          <p:cNvSpPr>
            <a:spLocks noGrp="1"/>
          </p:cNvSpPr>
          <p:nvPr>
            <p:ph idx="1"/>
          </p:nvPr>
        </p:nvSpPr>
        <p:spPr>
          <a:xfrm>
            <a:off x="609600" y="1190445"/>
            <a:ext cx="10972800" cy="4867530"/>
          </a:xfrm>
        </p:spPr>
        <p:txBody>
          <a:bodyPr>
            <a:normAutofit lnSpcReduction="10000"/>
          </a:bodyPr>
          <a:lstStyle/>
          <a:p>
            <a:pPr marL="0" indent="0">
              <a:buNone/>
            </a:pPr>
            <a:r>
              <a:rPr lang="en-IE" dirty="0"/>
              <a:t>Options</a:t>
            </a:r>
          </a:p>
          <a:p>
            <a:endParaRPr lang="en-IE" dirty="0"/>
          </a:p>
          <a:p>
            <a:pPr marL="0" indent="0">
              <a:buNone/>
            </a:pPr>
            <a:r>
              <a:rPr lang="en-IE" u="sng" dirty="0"/>
              <a:t>Lowest price bid X price weighting </a:t>
            </a:r>
            <a:r>
              <a:rPr lang="en-IE" b="1" dirty="0"/>
              <a:t>= Price Score </a:t>
            </a:r>
          </a:p>
          <a:p>
            <a:pPr marL="0" indent="0">
              <a:buNone/>
            </a:pPr>
            <a:r>
              <a:rPr lang="en-IE" dirty="0"/>
              <a:t>Price of tender being evaluated</a:t>
            </a:r>
          </a:p>
          <a:p>
            <a:pPr marL="0" indent="0">
              <a:buNone/>
            </a:pPr>
            <a:endParaRPr lang="en-IE" dirty="0"/>
          </a:p>
          <a:p>
            <a:pPr marL="0" indent="0">
              <a:buNone/>
            </a:pPr>
            <a:r>
              <a:rPr lang="en-IE" b="1" dirty="0"/>
              <a:t>Total Points = Price Score + Quality Score (award contract to tenderer with the highest points)</a:t>
            </a:r>
          </a:p>
          <a:p>
            <a:pPr marL="0" indent="0">
              <a:buNone/>
            </a:pPr>
            <a:endParaRPr lang="en-IE" dirty="0"/>
          </a:p>
          <a:p>
            <a:pPr marL="0" indent="0">
              <a:buNone/>
            </a:pPr>
            <a:r>
              <a:rPr lang="en-IE" dirty="0"/>
              <a:t>Concern (where Price  &gt; 50%)– bids are not treated discretely – decision can be skewed based on lowest priced tender, which may be too low to be credible</a:t>
            </a:r>
          </a:p>
          <a:p>
            <a:pPr marL="0" indent="0">
              <a:buNone/>
            </a:pPr>
            <a:endParaRPr lang="en-IE" dirty="0"/>
          </a:p>
          <a:p>
            <a:pPr marL="0" indent="0">
              <a:buNone/>
            </a:pPr>
            <a:r>
              <a:rPr lang="en-IE" dirty="0"/>
              <a:t>Or </a:t>
            </a:r>
          </a:p>
          <a:p>
            <a:pPr marL="0" indent="0">
              <a:buNone/>
            </a:pPr>
            <a:endParaRPr lang="en-IE" dirty="0"/>
          </a:p>
          <a:p>
            <a:pPr marL="0" indent="0">
              <a:buNone/>
            </a:pPr>
            <a:r>
              <a:rPr lang="en-IE" u="sng" dirty="0"/>
              <a:t>Quality Score (out of 100)       </a:t>
            </a:r>
            <a:r>
              <a:rPr lang="en-IE" b="1" dirty="0"/>
              <a:t>= Price Quality Score – also referred to as VFM rating</a:t>
            </a:r>
          </a:p>
          <a:p>
            <a:pPr marL="0" indent="0">
              <a:buNone/>
            </a:pPr>
            <a:r>
              <a:rPr lang="en-IE" dirty="0"/>
              <a:t>Price Tendered</a:t>
            </a:r>
          </a:p>
          <a:p>
            <a:pPr marL="0" indent="0">
              <a:buNone/>
            </a:pPr>
            <a:endParaRPr lang="en-IE" dirty="0"/>
          </a:p>
          <a:p>
            <a:pPr marL="0" indent="0">
              <a:buNone/>
            </a:pPr>
            <a:r>
              <a:rPr lang="en-IE" dirty="0"/>
              <a:t>Select the Tender that achieved the highest ratio.</a:t>
            </a:r>
          </a:p>
        </p:txBody>
      </p:sp>
    </p:spTree>
    <p:extLst>
      <p:ext uri="{BB962C8B-B14F-4D97-AF65-F5344CB8AC3E}">
        <p14:creationId xmlns:p14="http://schemas.microsoft.com/office/powerpoint/2010/main" val="1093256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John Moody </a:t>
            </a:r>
          </a:p>
        </p:txBody>
      </p:sp>
      <p:sp>
        <p:nvSpPr>
          <p:cNvPr id="3" name="Content Placeholder 2"/>
          <p:cNvSpPr>
            <a:spLocks noGrp="1"/>
          </p:cNvSpPr>
          <p:nvPr>
            <p:ph idx="1"/>
          </p:nvPr>
        </p:nvSpPr>
        <p:spPr>
          <a:xfrm>
            <a:off x="609600" y="1515980"/>
            <a:ext cx="9601200" cy="4541995"/>
          </a:xfrm>
        </p:spPr>
        <p:txBody>
          <a:bodyPr>
            <a:normAutofit/>
          </a:bodyPr>
          <a:lstStyle/>
          <a:p>
            <a:pPr marL="0" indent="0">
              <a:buNone/>
            </a:pPr>
            <a:endParaRPr lang="en-GB" dirty="0"/>
          </a:p>
          <a:p>
            <a:pPr algn="just">
              <a:buFont typeface="Wingdings" panose="05000000000000000000" pitchFamily="2" charset="2"/>
              <a:buChar char="Ø"/>
            </a:pPr>
            <a:r>
              <a:rPr lang="en-GB" dirty="0"/>
              <a:t>Chartered Accountant - specialist in Governance, Risk and Compliance</a:t>
            </a:r>
          </a:p>
          <a:p>
            <a:pPr algn="just">
              <a:buFont typeface="Wingdings" panose="05000000000000000000" pitchFamily="2" charset="2"/>
              <a:buChar char="Ø"/>
            </a:pPr>
            <a:endParaRPr lang="en-GB" dirty="0"/>
          </a:p>
          <a:p>
            <a:pPr algn="just">
              <a:buFont typeface="Wingdings" panose="05000000000000000000" pitchFamily="2" charset="2"/>
              <a:buChar char="Ø"/>
            </a:pPr>
            <a:r>
              <a:rPr lang="en-GB" dirty="0"/>
              <a:t>Contract Auditor – specialising in large revenue and capital projects</a:t>
            </a:r>
          </a:p>
          <a:p>
            <a:pPr algn="just">
              <a:buFont typeface="Wingdings" panose="05000000000000000000" pitchFamily="2" charset="2"/>
              <a:buChar char="Ø"/>
            </a:pPr>
            <a:endParaRPr lang="en-GB" dirty="0"/>
          </a:p>
          <a:p>
            <a:pPr algn="just">
              <a:buFont typeface="Wingdings" panose="05000000000000000000" pitchFamily="2" charset="2"/>
              <a:buChar char="Ø"/>
            </a:pPr>
            <a:r>
              <a:rPr lang="en-GB" dirty="0"/>
              <a:t>Risk Management Consultant for to multi-million euro critical infrastructure projects for governments and across most industry sectors </a:t>
            </a:r>
          </a:p>
          <a:p>
            <a:pPr algn="just">
              <a:buFont typeface="Wingdings" panose="05000000000000000000" pitchFamily="2" charset="2"/>
              <a:buChar char="Ø"/>
            </a:pPr>
            <a:endParaRPr lang="en-GB" dirty="0"/>
          </a:p>
          <a:p>
            <a:pPr algn="just">
              <a:buFont typeface="Wingdings" panose="05000000000000000000" pitchFamily="2" charset="2"/>
              <a:buChar char="Ø"/>
            </a:pPr>
            <a:r>
              <a:rPr lang="en-GB" dirty="0"/>
              <a:t>Designed performance related contracts and control mechanisms for contracts in range €1M to multi billion euro deals</a:t>
            </a:r>
          </a:p>
          <a:p>
            <a:pPr marL="0" indent="0" algn="just">
              <a:buNone/>
            </a:pPr>
            <a:endParaRPr lang="en-GB" dirty="0"/>
          </a:p>
          <a:p>
            <a:pPr algn="just">
              <a:buFont typeface="Wingdings" panose="05000000000000000000" pitchFamily="2" charset="2"/>
              <a:buChar char="Ø"/>
            </a:pPr>
            <a:endParaRPr lang="en-GB" dirty="0"/>
          </a:p>
          <a:p>
            <a:pPr marL="0" indent="0" algn="just">
              <a:buNone/>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marL="0" indent="0" algn="just">
              <a:buNone/>
            </a:pPr>
            <a:endParaRPr lang="en-GB" dirty="0"/>
          </a:p>
          <a:p>
            <a:pPr marL="0" indent="0">
              <a:buNone/>
            </a:pPr>
            <a:endParaRPr lang="en-GB" dirty="0"/>
          </a:p>
        </p:txBody>
      </p:sp>
    </p:spTree>
    <p:extLst>
      <p:ext uri="{BB962C8B-B14F-4D97-AF65-F5344CB8AC3E}">
        <p14:creationId xmlns:p14="http://schemas.microsoft.com/office/powerpoint/2010/main" val="2536749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7BCC-21B9-BF99-4513-4ADDA8F52A7A}"/>
              </a:ext>
            </a:extLst>
          </p:cNvPr>
          <p:cNvSpPr>
            <a:spLocks noGrp="1"/>
          </p:cNvSpPr>
          <p:nvPr>
            <p:ph type="title"/>
          </p:nvPr>
        </p:nvSpPr>
        <p:spPr/>
        <p:txBody>
          <a:bodyPr/>
          <a:lstStyle/>
          <a:p>
            <a:r>
              <a:rPr lang="en-IE" dirty="0"/>
              <a:t>Tender Evaluation Example – Included in Toolkit</a:t>
            </a:r>
          </a:p>
        </p:txBody>
      </p:sp>
      <p:graphicFrame>
        <p:nvGraphicFramePr>
          <p:cNvPr id="6" name="Table 5">
            <a:extLst>
              <a:ext uri="{FF2B5EF4-FFF2-40B4-BE49-F238E27FC236}">
                <a16:creationId xmlns:a16="http://schemas.microsoft.com/office/drawing/2014/main" id="{BE487D4F-6367-DEC1-4AB4-D9EF8D0046F4}"/>
              </a:ext>
            </a:extLst>
          </p:cNvPr>
          <p:cNvGraphicFramePr>
            <a:graphicFrameLocks noGrp="1"/>
          </p:cNvGraphicFramePr>
          <p:nvPr>
            <p:extLst>
              <p:ext uri="{D42A27DB-BD31-4B8C-83A1-F6EECF244321}">
                <p14:modId xmlns:p14="http://schemas.microsoft.com/office/powerpoint/2010/main" val="3373548031"/>
              </p:ext>
            </p:extLst>
          </p:nvPr>
        </p:nvGraphicFramePr>
        <p:xfrm>
          <a:off x="706054" y="1203767"/>
          <a:ext cx="7685590" cy="5888261"/>
        </p:xfrm>
        <a:graphic>
          <a:graphicData uri="http://schemas.openxmlformats.org/drawingml/2006/table">
            <a:tbl>
              <a:tblPr/>
              <a:tblGrid>
                <a:gridCol w="1138870">
                  <a:extLst>
                    <a:ext uri="{9D8B030D-6E8A-4147-A177-3AD203B41FA5}">
                      <a16:colId xmlns:a16="http://schemas.microsoft.com/office/drawing/2014/main" val="1761931415"/>
                    </a:ext>
                  </a:extLst>
                </a:gridCol>
                <a:gridCol w="959804">
                  <a:extLst>
                    <a:ext uri="{9D8B030D-6E8A-4147-A177-3AD203B41FA5}">
                      <a16:colId xmlns:a16="http://schemas.microsoft.com/office/drawing/2014/main" val="927053104"/>
                    </a:ext>
                  </a:extLst>
                </a:gridCol>
                <a:gridCol w="902502">
                  <a:extLst>
                    <a:ext uri="{9D8B030D-6E8A-4147-A177-3AD203B41FA5}">
                      <a16:colId xmlns:a16="http://schemas.microsoft.com/office/drawing/2014/main" val="797289060"/>
                    </a:ext>
                  </a:extLst>
                </a:gridCol>
                <a:gridCol w="1174685">
                  <a:extLst>
                    <a:ext uri="{9D8B030D-6E8A-4147-A177-3AD203B41FA5}">
                      <a16:colId xmlns:a16="http://schemas.microsoft.com/office/drawing/2014/main" val="232842341"/>
                    </a:ext>
                  </a:extLst>
                </a:gridCol>
                <a:gridCol w="1174685">
                  <a:extLst>
                    <a:ext uri="{9D8B030D-6E8A-4147-A177-3AD203B41FA5}">
                      <a16:colId xmlns:a16="http://schemas.microsoft.com/office/drawing/2014/main" val="2304927907"/>
                    </a:ext>
                  </a:extLst>
                </a:gridCol>
                <a:gridCol w="1074406">
                  <a:extLst>
                    <a:ext uri="{9D8B030D-6E8A-4147-A177-3AD203B41FA5}">
                      <a16:colId xmlns:a16="http://schemas.microsoft.com/office/drawing/2014/main" val="628844756"/>
                    </a:ext>
                  </a:extLst>
                </a:gridCol>
                <a:gridCol w="1260638">
                  <a:extLst>
                    <a:ext uri="{9D8B030D-6E8A-4147-A177-3AD203B41FA5}">
                      <a16:colId xmlns:a16="http://schemas.microsoft.com/office/drawing/2014/main" val="3733271882"/>
                    </a:ext>
                  </a:extLst>
                </a:gridCol>
              </a:tblGrid>
              <a:tr h="297474">
                <a:tc gridSpan="2">
                  <a:txBody>
                    <a:bodyPr/>
                    <a:lstStyle/>
                    <a:p>
                      <a:pPr algn="l" fontAlgn="b"/>
                      <a:r>
                        <a:rPr lang="en-IE" sz="1200" b="1" i="0" u="none" strike="noStrike">
                          <a:solidFill>
                            <a:srgbClr val="000000"/>
                          </a:solidFill>
                          <a:effectLst/>
                          <a:latin typeface="Calibri" panose="020F0502020204030204" pitchFamily="34" charset="0"/>
                        </a:rPr>
                        <a:t>Worked Example</a:t>
                      </a:r>
                    </a:p>
                  </a:txBody>
                  <a:tcPr marL="4222" marR="4222" marT="4222" marB="0" anchor="b">
                    <a:lnL>
                      <a:noFill/>
                    </a:lnL>
                    <a:lnR>
                      <a:noFill/>
                    </a:lnR>
                    <a:lnT>
                      <a:noFill/>
                    </a:lnT>
                    <a:lnB>
                      <a:noFill/>
                    </a:lnB>
                  </a:tcPr>
                </a:tc>
                <a:tc hMerge="1">
                  <a:txBody>
                    <a:bodyPr/>
                    <a:lstStyle/>
                    <a:p>
                      <a:endParaRPr lang="en-IE"/>
                    </a:p>
                  </a:txBody>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2103709991"/>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3222022"/>
                  </a:ext>
                </a:extLst>
              </a:tr>
              <a:tr h="183549">
                <a:tc>
                  <a:txBody>
                    <a:bodyPr/>
                    <a:lstStyle/>
                    <a:p>
                      <a:pPr algn="l" fontAlgn="b"/>
                      <a:r>
                        <a:rPr lang="en-IE" sz="700" b="1" i="0" u="none" strike="noStrike">
                          <a:solidFill>
                            <a:srgbClr val="000000"/>
                          </a:solidFill>
                          <a:effectLst/>
                          <a:latin typeface="Calibri" panose="020F0502020204030204" pitchFamily="34" charset="0"/>
                        </a:rPr>
                        <a:t>Price Weighting</a:t>
                      </a:r>
                    </a:p>
                  </a:txBody>
                  <a:tcPr marL="4222" marR="4222" marT="4222" marB="0" anchor="b">
                    <a:lnL>
                      <a:noFill/>
                    </a:lnL>
                    <a:lnR>
                      <a:noFill/>
                    </a:lnR>
                    <a:lnT>
                      <a:noFill/>
                    </a:lnT>
                    <a:lnB>
                      <a:noFill/>
                    </a:lnB>
                  </a:tcPr>
                </a:tc>
                <a:tc>
                  <a:txBody>
                    <a:bodyPr/>
                    <a:lstStyle/>
                    <a:p>
                      <a:pPr algn="ctr" fontAlgn="ctr"/>
                      <a:r>
                        <a:rPr lang="en-IE" sz="700" b="0" i="0" u="none" strike="noStrike">
                          <a:solidFill>
                            <a:srgbClr val="000000"/>
                          </a:solidFill>
                          <a:effectLst/>
                          <a:latin typeface="Calibri" panose="020F0502020204030204" pitchFamily="34" charset="0"/>
                        </a:rPr>
                        <a:t>20</a:t>
                      </a:r>
                    </a:p>
                  </a:txBody>
                  <a:tcPr marL="4222" marR="4222" marT="4222" marB="0" anchor="ctr">
                    <a:lnL>
                      <a:noFill/>
                    </a:lnL>
                    <a:lnR>
                      <a:noFill/>
                    </a:lnR>
                    <a:lnT>
                      <a:noFill/>
                    </a:lnT>
                    <a:lnB>
                      <a:noFill/>
                    </a:lnB>
                    <a:solidFill>
                      <a:srgbClr val="92D050"/>
                    </a:solidFill>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1588726705"/>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ctr" fontAlgn="ctr"/>
                      <a:r>
                        <a:rPr lang="en-IE" sz="700" b="0"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92D050"/>
                    </a:solidFill>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570667225"/>
                  </a:ext>
                </a:extLst>
              </a:tr>
              <a:tr h="183549">
                <a:tc>
                  <a:txBody>
                    <a:bodyPr/>
                    <a:lstStyle/>
                    <a:p>
                      <a:pPr algn="l" fontAlgn="b"/>
                      <a:r>
                        <a:rPr lang="en-IE" sz="700" b="1" i="0" u="none" strike="noStrike">
                          <a:solidFill>
                            <a:srgbClr val="000000"/>
                          </a:solidFill>
                          <a:effectLst/>
                          <a:latin typeface="Calibri" panose="020F0502020204030204" pitchFamily="34" charset="0"/>
                        </a:rPr>
                        <a:t>Quality Weighting</a:t>
                      </a:r>
                    </a:p>
                  </a:txBody>
                  <a:tcPr marL="4222" marR="4222" marT="4222" marB="0" anchor="b">
                    <a:lnL>
                      <a:noFill/>
                    </a:lnL>
                    <a:lnR>
                      <a:noFill/>
                    </a:lnR>
                    <a:lnT>
                      <a:noFill/>
                    </a:lnT>
                    <a:lnB>
                      <a:noFill/>
                    </a:lnB>
                  </a:tcPr>
                </a:tc>
                <a:tc>
                  <a:txBody>
                    <a:bodyPr/>
                    <a:lstStyle/>
                    <a:p>
                      <a:pPr algn="ctr" fontAlgn="ctr"/>
                      <a:r>
                        <a:rPr lang="en-IE" sz="700" b="0" i="0" u="none" strike="noStrike">
                          <a:solidFill>
                            <a:srgbClr val="000000"/>
                          </a:solidFill>
                          <a:effectLst/>
                          <a:latin typeface="Calibri" panose="020F0502020204030204" pitchFamily="34" charset="0"/>
                        </a:rPr>
                        <a:t>80</a:t>
                      </a:r>
                    </a:p>
                  </a:txBody>
                  <a:tcPr marL="4222" marR="4222" marT="4222" marB="0" anchor="ctr">
                    <a:lnL>
                      <a:noFill/>
                    </a:lnL>
                    <a:lnR>
                      <a:noFill/>
                    </a:lnR>
                    <a:lnT>
                      <a:noFill/>
                    </a:lnT>
                    <a:lnB>
                      <a:noFill/>
                    </a:lnB>
                    <a:solidFill>
                      <a:srgbClr val="92D050"/>
                    </a:solidFill>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3894033577"/>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ctr" fontAlgn="ctr"/>
                      <a:endParaRPr lang="en-IE" sz="700" b="0" i="0" u="none" strike="noStrike">
                        <a:solidFill>
                          <a:srgbClr val="000000"/>
                        </a:solidFill>
                        <a:effectLst/>
                        <a:latin typeface="Calibri" panose="020F0502020204030204" pitchFamily="34" charset="0"/>
                      </a:endParaRPr>
                    </a:p>
                  </a:txBody>
                  <a:tcPr marL="4222" marR="4222" marT="4222" marB="0" anchor="ctr">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3288974421"/>
                  </a:ext>
                </a:extLst>
              </a:tr>
              <a:tr h="550646">
                <a:tc>
                  <a:txBody>
                    <a:bodyPr/>
                    <a:lstStyle/>
                    <a:p>
                      <a:pPr algn="ctr" fontAlgn="ctr"/>
                      <a:r>
                        <a:rPr lang="en-IE" sz="700" b="1" i="0" u="none" strike="noStrike">
                          <a:solidFill>
                            <a:srgbClr val="FFFFFF"/>
                          </a:solidFill>
                          <a:effectLst/>
                          <a:latin typeface="Calibri" panose="020F0502020204030204" pitchFamily="34" charset="0"/>
                        </a:rPr>
                        <a:t>Tenderer </a:t>
                      </a:r>
                    </a:p>
                  </a:txBody>
                  <a:tcPr marL="4222" marR="4222" marT="4222" marB="0" anchor="ctr">
                    <a:lnL>
                      <a:noFill/>
                    </a:lnL>
                    <a:lnR>
                      <a:noFill/>
                    </a:lnR>
                    <a:lnT>
                      <a:noFill/>
                    </a:lnT>
                    <a:lnB>
                      <a:noFill/>
                    </a:lnB>
                    <a:solidFill>
                      <a:srgbClr val="4472C4"/>
                    </a:solidFill>
                  </a:tcPr>
                </a:tc>
                <a:tc>
                  <a:txBody>
                    <a:bodyPr/>
                    <a:lstStyle/>
                    <a:p>
                      <a:pPr algn="ctr" fontAlgn="ctr"/>
                      <a:r>
                        <a:rPr lang="en-IE" sz="700" b="1" i="0" u="none" strike="noStrike">
                          <a:solidFill>
                            <a:srgbClr val="FFFFFF"/>
                          </a:solidFill>
                          <a:effectLst/>
                          <a:latin typeface="Calibri" panose="020F0502020204030204" pitchFamily="34" charset="0"/>
                        </a:rPr>
                        <a:t>Price</a:t>
                      </a:r>
                    </a:p>
                  </a:txBody>
                  <a:tcPr marL="4222" marR="4222" marT="4222" marB="0" anchor="ctr">
                    <a:lnL>
                      <a:noFill/>
                    </a:lnL>
                    <a:lnR>
                      <a:noFill/>
                    </a:lnR>
                    <a:lnT>
                      <a:noFill/>
                    </a:lnT>
                    <a:lnB>
                      <a:noFill/>
                    </a:lnB>
                    <a:solidFill>
                      <a:srgbClr val="4472C4"/>
                    </a:solidFill>
                  </a:tcPr>
                </a:tc>
                <a:tc>
                  <a:txBody>
                    <a:bodyPr/>
                    <a:lstStyle/>
                    <a:p>
                      <a:pPr algn="ctr" fontAlgn="ctr"/>
                      <a:r>
                        <a:rPr lang="en-IE" sz="700" b="1" i="0" u="none" strike="noStrike">
                          <a:solidFill>
                            <a:srgbClr val="FFFFFF"/>
                          </a:solidFill>
                          <a:effectLst/>
                          <a:latin typeface="Calibri" panose="020F0502020204030204" pitchFamily="34" charset="0"/>
                        </a:rPr>
                        <a:t>Price Score</a:t>
                      </a:r>
                    </a:p>
                  </a:txBody>
                  <a:tcPr marL="4222" marR="4222" marT="4222" marB="0" anchor="ctr">
                    <a:lnL>
                      <a:noFill/>
                    </a:lnL>
                    <a:lnR>
                      <a:noFill/>
                    </a:lnR>
                    <a:lnT>
                      <a:noFill/>
                    </a:lnT>
                    <a:lnB>
                      <a:noFill/>
                    </a:lnB>
                    <a:solidFill>
                      <a:srgbClr val="4472C4"/>
                    </a:solidFill>
                  </a:tcPr>
                </a:tc>
                <a:tc>
                  <a:txBody>
                    <a:bodyPr/>
                    <a:lstStyle/>
                    <a:p>
                      <a:pPr algn="ctr" fontAlgn="ctr"/>
                      <a:r>
                        <a:rPr lang="en-IE" sz="700" b="1" i="0" u="none" strike="noStrike">
                          <a:solidFill>
                            <a:srgbClr val="FFFFFF"/>
                          </a:solidFill>
                          <a:effectLst/>
                          <a:latin typeface="Calibri" panose="020F0502020204030204" pitchFamily="34" charset="0"/>
                        </a:rPr>
                        <a:t>Quality Score (award out of 100)</a:t>
                      </a:r>
                    </a:p>
                  </a:txBody>
                  <a:tcPr marL="4222" marR="4222" marT="4222" marB="0" anchor="ctr">
                    <a:lnL>
                      <a:noFill/>
                    </a:lnL>
                    <a:lnR>
                      <a:noFill/>
                    </a:lnR>
                    <a:lnT>
                      <a:noFill/>
                    </a:lnT>
                    <a:lnB>
                      <a:noFill/>
                    </a:lnB>
                    <a:solidFill>
                      <a:srgbClr val="4472C4"/>
                    </a:solidFill>
                  </a:tcPr>
                </a:tc>
                <a:tc>
                  <a:txBody>
                    <a:bodyPr/>
                    <a:lstStyle/>
                    <a:p>
                      <a:pPr algn="ctr" fontAlgn="ctr"/>
                      <a:r>
                        <a:rPr lang="en-IE" sz="700" b="1" i="0" u="none" strike="noStrike">
                          <a:solidFill>
                            <a:srgbClr val="FFFFFF"/>
                          </a:solidFill>
                          <a:effectLst/>
                          <a:latin typeface="Calibri" panose="020F0502020204030204" pitchFamily="34" charset="0"/>
                        </a:rPr>
                        <a:t>Weighted Quality Score</a:t>
                      </a:r>
                    </a:p>
                  </a:txBody>
                  <a:tcPr marL="4222" marR="4222" marT="4222" marB="0" anchor="ctr">
                    <a:lnL>
                      <a:noFill/>
                    </a:lnL>
                    <a:lnR>
                      <a:noFill/>
                    </a:lnR>
                    <a:lnT>
                      <a:noFill/>
                    </a:lnT>
                    <a:lnB>
                      <a:noFill/>
                    </a:lnB>
                    <a:solidFill>
                      <a:srgbClr val="4472C4"/>
                    </a:solidFill>
                  </a:tcPr>
                </a:tc>
                <a:tc>
                  <a:txBody>
                    <a:bodyPr/>
                    <a:lstStyle/>
                    <a:p>
                      <a:pPr algn="ctr" fontAlgn="ctr"/>
                      <a:r>
                        <a:rPr lang="en-IE" sz="700" b="1" i="0" u="none" strike="noStrike">
                          <a:solidFill>
                            <a:srgbClr val="FFFFFF"/>
                          </a:solidFill>
                          <a:effectLst/>
                          <a:latin typeface="Calibri" panose="020F0502020204030204" pitchFamily="34" charset="0"/>
                        </a:rPr>
                        <a:t>MEAT Score</a:t>
                      </a:r>
                    </a:p>
                  </a:txBody>
                  <a:tcPr marL="4222" marR="4222" marT="4222" marB="0" anchor="ctr">
                    <a:lnL>
                      <a:noFill/>
                    </a:lnL>
                    <a:lnR>
                      <a:noFill/>
                    </a:lnR>
                    <a:lnT>
                      <a:noFill/>
                    </a:lnT>
                    <a:lnB>
                      <a:noFill/>
                    </a:lnB>
                    <a:solidFill>
                      <a:srgbClr val="4472C4"/>
                    </a:solidFill>
                  </a:tcPr>
                </a:tc>
                <a:tc>
                  <a:txBody>
                    <a:bodyPr/>
                    <a:lstStyle/>
                    <a:p>
                      <a:pPr algn="ctr" fontAlgn="ctr"/>
                      <a:r>
                        <a:rPr lang="en-IE" sz="700" b="1" i="0" u="none" strike="noStrike">
                          <a:solidFill>
                            <a:srgbClr val="FFFFFF"/>
                          </a:solidFill>
                          <a:effectLst/>
                          <a:latin typeface="Calibri" panose="020F0502020204030204" pitchFamily="34" charset="0"/>
                        </a:rPr>
                        <a:t>Price Quality Score or  VFM Index </a:t>
                      </a:r>
                    </a:p>
                  </a:txBody>
                  <a:tcPr marL="4222" marR="4222" marT="4222" marB="0" anchor="ctr">
                    <a:lnL>
                      <a:noFill/>
                    </a:lnL>
                    <a:lnR>
                      <a:noFill/>
                    </a:lnR>
                    <a:lnT>
                      <a:noFill/>
                    </a:lnT>
                    <a:lnB>
                      <a:noFill/>
                    </a:lnB>
                    <a:solidFill>
                      <a:srgbClr val="4472C4"/>
                    </a:solidFill>
                  </a:tcPr>
                </a:tc>
                <a:extLst>
                  <a:ext uri="{0D108BD9-81ED-4DB2-BD59-A6C34878D82A}">
                    <a16:rowId xmlns:a16="http://schemas.microsoft.com/office/drawing/2014/main" val="3430060682"/>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ctr" fontAlgn="ctr"/>
                      <a:endParaRPr lang="en-IE" sz="700" b="0" i="0" u="none" strike="noStrike">
                        <a:solidFill>
                          <a:srgbClr val="000000"/>
                        </a:solidFill>
                        <a:effectLst/>
                        <a:latin typeface="Calibri" panose="020F0502020204030204" pitchFamily="34" charset="0"/>
                      </a:endParaRPr>
                    </a:p>
                  </a:txBody>
                  <a:tcPr marL="4222" marR="4222" marT="4222" marB="0" anchor="ctr">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511608959"/>
                  </a:ext>
                </a:extLst>
              </a:tr>
              <a:tr h="183549">
                <a:tc>
                  <a:txBody>
                    <a:bodyPr/>
                    <a:lstStyle/>
                    <a:p>
                      <a:pPr algn="l" fontAlgn="b"/>
                      <a:r>
                        <a:rPr lang="en-IE" sz="700" b="0" i="0" u="none" strike="noStrike">
                          <a:solidFill>
                            <a:srgbClr val="000000"/>
                          </a:solidFill>
                          <a:effectLst/>
                          <a:latin typeface="Calibri" panose="020F0502020204030204" pitchFamily="34" charset="0"/>
                        </a:rPr>
                        <a:t>Tender A</a:t>
                      </a:r>
                    </a:p>
                  </a:txBody>
                  <a:tcPr marL="4222" marR="4222" marT="4222" marB="0" anchor="b">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€60,000</a:t>
                      </a:r>
                    </a:p>
                  </a:txBody>
                  <a:tcPr marL="4222" marR="4222" marT="4222" marB="0" anchor="ctr">
                    <a:lnL>
                      <a:noFill/>
                    </a:lnL>
                    <a:lnR>
                      <a:noFill/>
                    </a:lnR>
                    <a:lnT>
                      <a:noFill/>
                    </a:lnT>
                    <a:lnB>
                      <a:noFill/>
                    </a:lnB>
                    <a:solidFill>
                      <a:srgbClr val="92D050"/>
                    </a:solidFill>
                  </a:tcPr>
                </a:tc>
                <a:tc>
                  <a:txBody>
                    <a:bodyPr/>
                    <a:lstStyle/>
                    <a:p>
                      <a:pPr algn="ctr" fontAlgn="ctr"/>
                      <a:r>
                        <a:rPr lang="en-IE" sz="700" b="1" i="0" u="none" strike="noStrike">
                          <a:solidFill>
                            <a:srgbClr val="000000"/>
                          </a:solidFill>
                          <a:effectLst/>
                          <a:latin typeface="Calibri" panose="020F0502020204030204" pitchFamily="34" charset="0"/>
                        </a:rPr>
                        <a:t>20.0</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000000"/>
                          </a:solidFill>
                          <a:effectLst/>
                          <a:latin typeface="Calibri" panose="020F0502020204030204" pitchFamily="34" charset="0"/>
                        </a:rPr>
                        <a:t>50</a:t>
                      </a:r>
                    </a:p>
                  </a:txBody>
                  <a:tcPr marL="4222" marR="4222" marT="4222" marB="0" anchor="ctr">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40</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FFFFFF"/>
                          </a:solidFill>
                          <a:effectLst/>
                          <a:latin typeface="Calibri" panose="020F0502020204030204" pitchFamily="34" charset="0"/>
                        </a:rPr>
                        <a:t>60.0</a:t>
                      </a:r>
                    </a:p>
                  </a:txBody>
                  <a:tcPr marL="4222" marR="4222" marT="4222" marB="0" anchor="ctr">
                    <a:lnL>
                      <a:noFill/>
                    </a:lnL>
                    <a:lnR>
                      <a:noFill/>
                    </a:lnR>
                    <a:lnT>
                      <a:noFill/>
                    </a:lnT>
                    <a:lnB>
                      <a:noFill/>
                    </a:lnB>
                    <a:solidFill>
                      <a:srgbClr val="203764"/>
                    </a:solidFill>
                  </a:tcPr>
                </a:tc>
                <a:tc>
                  <a:txBody>
                    <a:bodyPr/>
                    <a:lstStyle/>
                    <a:p>
                      <a:pPr algn="ctr" fontAlgn="b"/>
                      <a:r>
                        <a:rPr lang="en-IE" sz="700" b="0" i="0" u="none" strike="noStrike">
                          <a:solidFill>
                            <a:srgbClr val="FFFFFF"/>
                          </a:solidFill>
                          <a:effectLst/>
                          <a:latin typeface="Calibri" panose="020F0502020204030204" pitchFamily="34" charset="0"/>
                        </a:rPr>
                        <a:t>0.83333</a:t>
                      </a:r>
                    </a:p>
                  </a:txBody>
                  <a:tcPr marL="4222" marR="4222" marT="4222" marB="0" anchor="b">
                    <a:lnL>
                      <a:noFill/>
                    </a:lnL>
                    <a:lnR>
                      <a:noFill/>
                    </a:lnR>
                    <a:lnT>
                      <a:noFill/>
                    </a:lnT>
                    <a:lnB>
                      <a:noFill/>
                    </a:lnB>
                    <a:solidFill>
                      <a:srgbClr val="203764"/>
                    </a:solidFill>
                  </a:tcPr>
                </a:tc>
                <a:extLst>
                  <a:ext uri="{0D108BD9-81ED-4DB2-BD59-A6C34878D82A}">
                    <a16:rowId xmlns:a16="http://schemas.microsoft.com/office/drawing/2014/main" val="426385434"/>
                  </a:ext>
                </a:extLst>
              </a:tr>
              <a:tr h="183549">
                <a:tc>
                  <a:txBody>
                    <a:bodyPr/>
                    <a:lstStyle/>
                    <a:p>
                      <a:pPr algn="l" fontAlgn="b"/>
                      <a:r>
                        <a:rPr lang="en-IE" sz="700" b="0" i="0" u="none" strike="noStrike">
                          <a:solidFill>
                            <a:srgbClr val="000000"/>
                          </a:solidFill>
                          <a:effectLst/>
                          <a:latin typeface="Calibri" panose="020F0502020204030204" pitchFamily="34" charset="0"/>
                        </a:rPr>
                        <a:t> </a:t>
                      </a:r>
                    </a:p>
                  </a:txBody>
                  <a:tcPr marL="4222" marR="4222" marT="4222" marB="0" anchor="b">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92D050"/>
                    </a:solidFill>
                  </a:tcPr>
                </a:tc>
                <a:tc>
                  <a:txBody>
                    <a:bodyPr/>
                    <a:lstStyle/>
                    <a:p>
                      <a:pPr algn="ctr" fontAlgn="ctr"/>
                      <a:r>
                        <a:rPr lang="en-IE" sz="700" b="1"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FFFFFF"/>
                          </a:solidFill>
                          <a:effectLst/>
                          <a:latin typeface="Calibri" panose="020F0502020204030204" pitchFamily="34" charset="0"/>
                        </a:rPr>
                        <a:t> </a:t>
                      </a:r>
                    </a:p>
                  </a:txBody>
                  <a:tcPr marL="4222" marR="4222" marT="4222" marB="0" anchor="ctr">
                    <a:lnL>
                      <a:noFill/>
                    </a:lnL>
                    <a:lnR>
                      <a:noFill/>
                    </a:lnR>
                    <a:lnT>
                      <a:noFill/>
                    </a:lnT>
                    <a:lnB>
                      <a:noFill/>
                    </a:lnB>
                    <a:solidFill>
                      <a:srgbClr val="203764"/>
                    </a:solidFill>
                  </a:tcPr>
                </a:tc>
                <a:tc>
                  <a:txBody>
                    <a:bodyPr/>
                    <a:lstStyle/>
                    <a:p>
                      <a:pPr algn="ctr" fontAlgn="b"/>
                      <a:r>
                        <a:rPr lang="en-IE" sz="700" b="0" i="0" u="none" strike="noStrike">
                          <a:solidFill>
                            <a:srgbClr val="FFFFFF"/>
                          </a:solidFill>
                          <a:effectLst/>
                          <a:latin typeface="Calibri" panose="020F0502020204030204" pitchFamily="34" charset="0"/>
                        </a:rPr>
                        <a:t> </a:t>
                      </a:r>
                    </a:p>
                  </a:txBody>
                  <a:tcPr marL="4222" marR="4222" marT="4222" marB="0" anchor="b">
                    <a:lnL>
                      <a:noFill/>
                    </a:lnL>
                    <a:lnR>
                      <a:noFill/>
                    </a:lnR>
                    <a:lnT>
                      <a:noFill/>
                    </a:lnT>
                    <a:lnB>
                      <a:noFill/>
                    </a:lnB>
                    <a:solidFill>
                      <a:srgbClr val="203764"/>
                    </a:solidFill>
                  </a:tcPr>
                </a:tc>
                <a:extLst>
                  <a:ext uri="{0D108BD9-81ED-4DB2-BD59-A6C34878D82A}">
                    <a16:rowId xmlns:a16="http://schemas.microsoft.com/office/drawing/2014/main" val="605968525"/>
                  </a:ext>
                </a:extLst>
              </a:tr>
              <a:tr h="183549">
                <a:tc>
                  <a:txBody>
                    <a:bodyPr/>
                    <a:lstStyle/>
                    <a:p>
                      <a:pPr algn="l" fontAlgn="b"/>
                      <a:r>
                        <a:rPr lang="en-IE" sz="700" b="0" i="0" u="none" strike="noStrike">
                          <a:solidFill>
                            <a:srgbClr val="000000"/>
                          </a:solidFill>
                          <a:effectLst/>
                          <a:latin typeface="Calibri" panose="020F0502020204030204" pitchFamily="34" charset="0"/>
                        </a:rPr>
                        <a:t>Tender B</a:t>
                      </a:r>
                    </a:p>
                  </a:txBody>
                  <a:tcPr marL="4222" marR="4222" marT="4222" marB="0" anchor="b">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€70,000</a:t>
                      </a:r>
                    </a:p>
                  </a:txBody>
                  <a:tcPr marL="4222" marR="4222" marT="4222" marB="0" anchor="ctr">
                    <a:lnL>
                      <a:noFill/>
                    </a:lnL>
                    <a:lnR>
                      <a:noFill/>
                    </a:lnR>
                    <a:lnT>
                      <a:noFill/>
                    </a:lnT>
                    <a:lnB>
                      <a:noFill/>
                    </a:lnB>
                    <a:solidFill>
                      <a:srgbClr val="92D050"/>
                    </a:solidFill>
                  </a:tcPr>
                </a:tc>
                <a:tc>
                  <a:txBody>
                    <a:bodyPr/>
                    <a:lstStyle/>
                    <a:p>
                      <a:pPr algn="ctr" fontAlgn="ctr"/>
                      <a:r>
                        <a:rPr lang="en-IE" sz="700" b="1" i="0" u="none" strike="noStrike">
                          <a:solidFill>
                            <a:srgbClr val="000000"/>
                          </a:solidFill>
                          <a:effectLst/>
                          <a:latin typeface="Calibri" panose="020F0502020204030204" pitchFamily="34" charset="0"/>
                        </a:rPr>
                        <a:t>17.1</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000000"/>
                          </a:solidFill>
                          <a:effectLst/>
                          <a:latin typeface="Calibri" panose="020F0502020204030204" pitchFamily="34" charset="0"/>
                        </a:rPr>
                        <a:t>85</a:t>
                      </a:r>
                    </a:p>
                  </a:txBody>
                  <a:tcPr marL="4222" marR="4222" marT="4222" marB="0" anchor="ctr">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68</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FFFFFF"/>
                          </a:solidFill>
                          <a:effectLst/>
                          <a:latin typeface="Calibri" panose="020F0502020204030204" pitchFamily="34" charset="0"/>
                        </a:rPr>
                        <a:t>85.1</a:t>
                      </a:r>
                    </a:p>
                  </a:txBody>
                  <a:tcPr marL="4222" marR="4222" marT="4222" marB="0" anchor="ctr">
                    <a:lnL>
                      <a:noFill/>
                    </a:lnL>
                    <a:lnR>
                      <a:noFill/>
                    </a:lnR>
                    <a:lnT>
                      <a:noFill/>
                    </a:lnT>
                    <a:lnB>
                      <a:noFill/>
                    </a:lnB>
                    <a:solidFill>
                      <a:srgbClr val="203764"/>
                    </a:solidFill>
                  </a:tcPr>
                </a:tc>
                <a:tc>
                  <a:txBody>
                    <a:bodyPr/>
                    <a:lstStyle/>
                    <a:p>
                      <a:pPr algn="ctr" fontAlgn="b"/>
                      <a:r>
                        <a:rPr lang="en-IE" sz="700" b="0" i="0" u="none" strike="noStrike">
                          <a:solidFill>
                            <a:srgbClr val="FFFFFF"/>
                          </a:solidFill>
                          <a:effectLst/>
                          <a:latin typeface="Calibri" panose="020F0502020204030204" pitchFamily="34" charset="0"/>
                        </a:rPr>
                        <a:t>1.21429</a:t>
                      </a:r>
                    </a:p>
                  </a:txBody>
                  <a:tcPr marL="4222" marR="4222" marT="4222" marB="0" anchor="b">
                    <a:lnL>
                      <a:noFill/>
                    </a:lnL>
                    <a:lnR>
                      <a:noFill/>
                    </a:lnR>
                    <a:lnT>
                      <a:noFill/>
                    </a:lnT>
                    <a:lnB>
                      <a:noFill/>
                    </a:lnB>
                    <a:solidFill>
                      <a:srgbClr val="203764"/>
                    </a:solidFill>
                  </a:tcPr>
                </a:tc>
                <a:extLst>
                  <a:ext uri="{0D108BD9-81ED-4DB2-BD59-A6C34878D82A}">
                    <a16:rowId xmlns:a16="http://schemas.microsoft.com/office/drawing/2014/main" val="27092717"/>
                  </a:ext>
                </a:extLst>
              </a:tr>
              <a:tr h="183549">
                <a:tc>
                  <a:txBody>
                    <a:bodyPr/>
                    <a:lstStyle/>
                    <a:p>
                      <a:pPr algn="l" fontAlgn="b"/>
                      <a:r>
                        <a:rPr lang="en-IE" sz="700" b="0" i="0" u="none" strike="noStrike">
                          <a:solidFill>
                            <a:srgbClr val="000000"/>
                          </a:solidFill>
                          <a:effectLst/>
                          <a:latin typeface="Calibri" panose="020F0502020204030204" pitchFamily="34" charset="0"/>
                        </a:rPr>
                        <a:t> </a:t>
                      </a:r>
                    </a:p>
                  </a:txBody>
                  <a:tcPr marL="4222" marR="4222" marT="4222" marB="0" anchor="b">
                    <a:lnL>
                      <a:noFill/>
                    </a:lnL>
                    <a:lnR>
                      <a:noFill/>
                    </a:lnR>
                    <a:lnT>
                      <a:noFill/>
                    </a:lnT>
                    <a:lnB>
                      <a:noFill/>
                    </a:lnB>
                    <a:solidFill>
                      <a:srgbClr val="92D050"/>
                    </a:solidFill>
                  </a:tcPr>
                </a:tc>
                <a:tc>
                  <a:txBody>
                    <a:bodyPr/>
                    <a:lstStyle/>
                    <a:p>
                      <a:pPr algn="ctr" fontAlgn="ctr"/>
                      <a:r>
                        <a:rPr lang="en-IE" sz="700" b="0" i="0" u="none" strike="noStrike" dirty="0">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92D050"/>
                    </a:solidFill>
                  </a:tcPr>
                </a:tc>
                <a:tc>
                  <a:txBody>
                    <a:bodyPr/>
                    <a:lstStyle/>
                    <a:p>
                      <a:pPr algn="ctr" fontAlgn="ctr"/>
                      <a:r>
                        <a:rPr lang="en-IE" sz="700" b="1"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FFFFFF"/>
                          </a:solidFill>
                          <a:effectLst/>
                          <a:latin typeface="Calibri" panose="020F0502020204030204" pitchFamily="34" charset="0"/>
                        </a:rPr>
                        <a:t> </a:t>
                      </a:r>
                    </a:p>
                  </a:txBody>
                  <a:tcPr marL="4222" marR="4222" marT="4222" marB="0" anchor="ctr">
                    <a:lnL>
                      <a:noFill/>
                    </a:lnL>
                    <a:lnR>
                      <a:noFill/>
                    </a:lnR>
                    <a:lnT>
                      <a:noFill/>
                    </a:lnT>
                    <a:lnB>
                      <a:noFill/>
                    </a:lnB>
                    <a:solidFill>
                      <a:srgbClr val="203764"/>
                    </a:solidFill>
                  </a:tcPr>
                </a:tc>
                <a:tc>
                  <a:txBody>
                    <a:bodyPr/>
                    <a:lstStyle/>
                    <a:p>
                      <a:pPr algn="ctr" fontAlgn="b"/>
                      <a:r>
                        <a:rPr lang="en-IE" sz="700" b="0" i="0" u="none" strike="noStrike">
                          <a:solidFill>
                            <a:srgbClr val="FFFFFF"/>
                          </a:solidFill>
                          <a:effectLst/>
                          <a:latin typeface="Calibri" panose="020F0502020204030204" pitchFamily="34" charset="0"/>
                        </a:rPr>
                        <a:t> </a:t>
                      </a:r>
                    </a:p>
                  </a:txBody>
                  <a:tcPr marL="4222" marR="4222" marT="4222" marB="0" anchor="b">
                    <a:lnL>
                      <a:noFill/>
                    </a:lnL>
                    <a:lnR>
                      <a:noFill/>
                    </a:lnR>
                    <a:lnT>
                      <a:noFill/>
                    </a:lnT>
                    <a:lnB>
                      <a:noFill/>
                    </a:lnB>
                    <a:solidFill>
                      <a:srgbClr val="203764"/>
                    </a:solidFill>
                  </a:tcPr>
                </a:tc>
                <a:extLst>
                  <a:ext uri="{0D108BD9-81ED-4DB2-BD59-A6C34878D82A}">
                    <a16:rowId xmlns:a16="http://schemas.microsoft.com/office/drawing/2014/main" val="1235787852"/>
                  </a:ext>
                </a:extLst>
              </a:tr>
              <a:tr h="183549">
                <a:tc>
                  <a:txBody>
                    <a:bodyPr/>
                    <a:lstStyle/>
                    <a:p>
                      <a:pPr algn="l" fontAlgn="b"/>
                      <a:r>
                        <a:rPr lang="en-IE" sz="700" b="0" i="0" u="none" strike="noStrike">
                          <a:solidFill>
                            <a:srgbClr val="000000"/>
                          </a:solidFill>
                          <a:effectLst/>
                          <a:latin typeface="Calibri" panose="020F0502020204030204" pitchFamily="34" charset="0"/>
                        </a:rPr>
                        <a:t>Tender C</a:t>
                      </a:r>
                    </a:p>
                  </a:txBody>
                  <a:tcPr marL="4222" marR="4222" marT="4222" marB="0" anchor="b">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€80,000</a:t>
                      </a:r>
                    </a:p>
                  </a:txBody>
                  <a:tcPr marL="4222" marR="4222" marT="4222" marB="0" anchor="ctr">
                    <a:lnL>
                      <a:noFill/>
                    </a:lnL>
                    <a:lnR>
                      <a:noFill/>
                    </a:lnR>
                    <a:lnT>
                      <a:noFill/>
                    </a:lnT>
                    <a:lnB>
                      <a:noFill/>
                    </a:lnB>
                    <a:solidFill>
                      <a:srgbClr val="92D050"/>
                    </a:solidFill>
                  </a:tcPr>
                </a:tc>
                <a:tc>
                  <a:txBody>
                    <a:bodyPr/>
                    <a:lstStyle/>
                    <a:p>
                      <a:pPr algn="ctr" fontAlgn="ctr"/>
                      <a:r>
                        <a:rPr lang="en-IE" sz="700" b="1" i="0" u="none" strike="noStrike">
                          <a:solidFill>
                            <a:srgbClr val="000000"/>
                          </a:solidFill>
                          <a:effectLst/>
                          <a:latin typeface="Calibri" panose="020F0502020204030204" pitchFamily="34" charset="0"/>
                        </a:rPr>
                        <a:t>15.0</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000000"/>
                          </a:solidFill>
                          <a:effectLst/>
                          <a:latin typeface="Calibri" panose="020F0502020204030204" pitchFamily="34" charset="0"/>
                        </a:rPr>
                        <a:t>75</a:t>
                      </a:r>
                    </a:p>
                  </a:txBody>
                  <a:tcPr marL="4222" marR="4222" marT="4222" marB="0" anchor="ctr">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60</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FFFFFF"/>
                          </a:solidFill>
                          <a:effectLst/>
                          <a:latin typeface="Calibri" panose="020F0502020204030204" pitchFamily="34" charset="0"/>
                        </a:rPr>
                        <a:t>75.0</a:t>
                      </a:r>
                    </a:p>
                  </a:txBody>
                  <a:tcPr marL="4222" marR="4222" marT="4222" marB="0" anchor="ctr">
                    <a:lnL>
                      <a:noFill/>
                    </a:lnL>
                    <a:lnR>
                      <a:noFill/>
                    </a:lnR>
                    <a:lnT>
                      <a:noFill/>
                    </a:lnT>
                    <a:lnB>
                      <a:noFill/>
                    </a:lnB>
                    <a:solidFill>
                      <a:srgbClr val="203764"/>
                    </a:solidFill>
                  </a:tcPr>
                </a:tc>
                <a:tc>
                  <a:txBody>
                    <a:bodyPr/>
                    <a:lstStyle/>
                    <a:p>
                      <a:pPr algn="ctr" fontAlgn="b"/>
                      <a:r>
                        <a:rPr lang="en-IE" sz="700" b="0" i="0" u="none" strike="noStrike">
                          <a:solidFill>
                            <a:srgbClr val="FFFFFF"/>
                          </a:solidFill>
                          <a:effectLst/>
                          <a:latin typeface="Calibri" panose="020F0502020204030204" pitchFamily="34" charset="0"/>
                        </a:rPr>
                        <a:t>0.93750</a:t>
                      </a:r>
                    </a:p>
                  </a:txBody>
                  <a:tcPr marL="4222" marR="4222" marT="4222" marB="0" anchor="b">
                    <a:lnL>
                      <a:noFill/>
                    </a:lnL>
                    <a:lnR>
                      <a:noFill/>
                    </a:lnR>
                    <a:lnT>
                      <a:noFill/>
                    </a:lnT>
                    <a:lnB>
                      <a:noFill/>
                    </a:lnB>
                    <a:solidFill>
                      <a:srgbClr val="203764"/>
                    </a:solidFill>
                  </a:tcPr>
                </a:tc>
                <a:extLst>
                  <a:ext uri="{0D108BD9-81ED-4DB2-BD59-A6C34878D82A}">
                    <a16:rowId xmlns:a16="http://schemas.microsoft.com/office/drawing/2014/main" val="881681184"/>
                  </a:ext>
                </a:extLst>
              </a:tr>
              <a:tr h="183549">
                <a:tc>
                  <a:txBody>
                    <a:bodyPr/>
                    <a:lstStyle/>
                    <a:p>
                      <a:pPr algn="l" fontAlgn="b"/>
                      <a:r>
                        <a:rPr lang="en-IE" sz="700" b="0" i="0" u="none" strike="noStrike">
                          <a:solidFill>
                            <a:srgbClr val="000000"/>
                          </a:solidFill>
                          <a:effectLst/>
                          <a:latin typeface="Calibri" panose="020F0502020204030204" pitchFamily="34" charset="0"/>
                        </a:rPr>
                        <a:t> </a:t>
                      </a:r>
                    </a:p>
                  </a:txBody>
                  <a:tcPr marL="4222" marR="4222" marT="4222" marB="0" anchor="b">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92D050"/>
                    </a:solidFill>
                  </a:tcPr>
                </a:tc>
                <a:tc>
                  <a:txBody>
                    <a:bodyPr/>
                    <a:lstStyle/>
                    <a:p>
                      <a:pPr algn="ctr" fontAlgn="ctr"/>
                      <a:r>
                        <a:rPr lang="en-IE" sz="700" b="1"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 </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FFFFFF"/>
                          </a:solidFill>
                          <a:effectLst/>
                          <a:latin typeface="Calibri" panose="020F0502020204030204" pitchFamily="34" charset="0"/>
                        </a:rPr>
                        <a:t> </a:t>
                      </a:r>
                    </a:p>
                  </a:txBody>
                  <a:tcPr marL="4222" marR="4222" marT="4222" marB="0" anchor="ctr">
                    <a:lnL>
                      <a:noFill/>
                    </a:lnL>
                    <a:lnR>
                      <a:noFill/>
                    </a:lnR>
                    <a:lnT>
                      <a:noFill/>
                    </a:lnT>
                    <a:lnB>
                      <a:noFill/>
                    </a:lnB>
                    <a:solidFill>
                      <a:srgbClr val="203764"/>
                    </a:solidFill>
                  </a:tcPr>
                </a:tc>
                <a:tc>
                  <a:txBody>
                    <a:bodyPr/>
                    <a:lstStyle/>
                    <a:p>
                      <a:pPr algn="ctr" fontAlgn="b"/>
                      <a:r>
                        <a:rPr lang="en-IE" sz="700" b="0" i="0" u="none" strike="noStrike">
                          <a:solidFill>
                            <a:srgbClr val="FFFFFF"/>
                          </a:solidFill>
                          <a:effectLst/>
                          <a:latin typeface="Calibri" panose="020F0502020204030204" pitchFamily="34" charset="0"/>
                        </a:rPr>
                        <a:t> </a:t>
                      </a:r>
                    </a:p>
                  </a:txBody>
                  <a:tcPr marL="4222" marR="4222" marT="4222" marB="0" anchor="b">
                    <a:lnL>
                      <a:noFill/>
                    </a:lnL>
                    <a:lnR>
                      <a:noFill/>
                    </a:lnR>
                    <a:lnT>
                      <a:noFill/>
                    </a:lnT>
                    <a:lnB>
                      <a:noFill/>
                    </a:lnB>
                    <a:solidFill>
                      <a:srgbClr val="203764"/>
                    </a:solidFill>
                  </a:tcPr>
                </a:tc>
                <a:extLst>
                  <a:ext uri="{0D108BD9-81ED-4DB2-BD59-A6C34878D82A}">
                    <a16:rowId xmlns:a16="http://schemas.microsoft.com/office/drawing/2014/main" val="2015391305"/>
                  </a:ext>
                </a:extLst>
              </a:tr>
              <a:tr h="183549">
                <a:tc>
                  <a:txBody>
                    <a:bodyPr/>
                    <a:lstStyle/>
                    <a:p>
                      <a:pPr algn="l" fontAlgn="b"/>
                      <a:r>
                        <a:rPr lang="en-IE" sz="700" b="0" i="0" u="none" strike="noStrike">
                          <a:solidFill>
                            <a:srgbClr val="000000"/>
                          </a:solidFill>
                          <a:effectLst/>
                          <a:latin typeface="Calibri" panose="020F0502020204030204" pitchFamily="34" charset="0"/>
                        </a:rPr>
                        <a:t>Tender D</a:t>
                      </a:r>
                    </a:p>
                  </a:txBody>
                  <a:tcPr marL="4222" marR="4222" marT="4222" marB="0" anchor="b">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€90,000</a:t>
                      </a:r>
                    </a:p>
                  </a:txBody>
                  <a:tcPr marL="4222" marR="4222" marT="4222" marB="0" anchor="ctr">
                    <a:lnL>
                      <a:noFill/>
                    </a:lnL>
                    <a:lnR>
                      <a:noFill/>
                    </a:lnR>
                    <a:lnT>
                      <a:noFill/>
                    </a:lnT>
                    <a:lnB>
                      <a:noFill/>
                    </a:lnB>
                    <a:solidFill>
                      <a:srgbClr val="92D050"/>
                    </a:solidFill>
                  </a:tcPr>
                </a:tc>
                <a:tc>
                  <a:txBody>
                    <a:bodyPr/>
                    <a:lstStyle/>
                    <a:p>
                      <a:pPr algn="ctr" fontAlgn="ctr"/>
                      <a:r>
                        <a:rPr lang="en-IE" sz="700" b="1" i="0" u="none" strike="noStrike">
                          <a:solidFill>
                            <a:srgbClr val="000000"/>
                          </a:solidFill>
                          <a:effectLst/>
                          <a:latin typeface="Calibri" panose="020F0502020204030204" pitchFamily="34" charset="0"/>
                        </a:rPr>
                        <a:t>13.3</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000000"/>
                          </a:solidFill>
                          <a:effectLst/>
                          <a:latin typeface="Calibri" panose="020F0502020204030204" pitchFamily="34" charset="0"/>
                        </a:rPr>
                        <a:t>95</a:t>
                      </a:r>
                    </a:p>
                  </a:txBody>
                  <a:tcPr marL="4222" marR="4222" marT="4222" marB="0" anchor="ctr">
                    <a:lnL>
                      <a:noFill/>
                    </a:lnL>
                    <a:lnR>
                      <a:noFill/>
                    </a:lnR>
                    <a:lnT>
                      <a:noFill/>
                    </a:lnT>
                    <a:lnB>
                      <a:noFill/>
                    </a:lnB>
                    <a:solidFill>
                      <a:srgbClr val="92D050"/>
                    </a:solidFill>
                  </a:tcPr>
                </a:tc>
                <a:tc>
                  <a:txBody>
                    <a:bodyPr/>
                    <a:lstStyle/>
                    <a:p>
                      <a:pPr algn="ctr" fontAlgn="ctr"/>
                      <a:r>
                        <a:rPr lang="en-IE" sz="700" b="0" i="0" u="none" strike="noStrike">
                          <a:solidFill>
                            <a:srgbClr val="000000"/>
                          </a:solidFill>
                          <a:effectLst/>
                          <a:latin typeface="Calibri" panose="020F0502020204030204" pitchFamily="34" charset="0"/>
                        </a:rPr>
                        <a:t>76</a:t>
                      </a:r>
                    </a:p>
                  </a:txBody>
                  <a:tcPr marL="4222" marR="4222" marT="4222" marB="0" anchor="ctr">
                    <a:lnL>
                      <a:noFill/>
                    </a:lnL>
                    <a:lnR>
                      <a:noFill/>
                    </a:lnR>
                    <a:lnT>
                      <a:noFill/>
                    </a:lnT>
                    <a:lnB>
                      <a:noFill/>
                    </a:lnB>
                    <a:solidFill>
                      <a:srgbClr val="F4B084"/>
                    </a:solidFill>
                  </a:tcPr>
                </a:tc>
                <a:tc>
                  <a:txBody>
                    <a:bodyPr/>
                    <a:lstStyle/>
                    <a:p>
                      <a:pPr algn="ctr" fontAlgn="ctr"/>
                      <a:r>
                        <a:rPr lang="en-IE" sz="700" b="0" i="0" u="none" strike="noStrike">
                          <a:solidFill>
                            <a:srgbClr val="FFFFFF"/>
                          </a:solidFill>
                          <a:effectLst/>
                          <a:latin typeface="Calibri" panose="020F0502020204030204" pitchFamily="34" charset="0"/>
                        </a:rPr>
                        <a:t>89.3</a:t>
                      </a:r>
                    </a:p>
                  </a:txBody>
                  <a:tcPr marL="4222" marR="4222" marT="4222" marB="0" anchor="ctr">
                    <a:lnL>
                      <a:noFill/>
                    </a:lnL>
                    <a:lnR>
                      <a:noFill/>
                    </a:lnR>
                    <a:lnT>
                      <a:noFill/>
                    </a:lnT>
                    <a:lnB>
                      <a:noFill/>
                    </a:lnB>
                    <a:solidFill>
                      <a:srgbClr val="203764"/>
                    </a:solidFill>
                  </a:tcPr>
                </a:tc>
                <a:tc>
                  <a:txBody>
                    <a:bodyPr/>
                    <a:lstStyle/>
                    <a:p>
                      <a:pPr algn="ctr" fontAlgn="b"/>
                      <a:r>
                        <a:rPr lang="en-IE" sz="700" b="0" i="0" u="none" strike="noStrike">
                          <a:solidFill>
                            <a:srgbClr val="FFFFFF"/>
                          </a:solidFill>
                          <a:effectLst/>
                          <a:latin typeface="Calibri" panose="020F0502020204030204" pitchFamily="34" charset="0"/>
                        </a:rPr>
                        <a:t>1.05556</a:t>
                      </a:r>
                    </a:p>
                  </a:txBody>
                  <a:tcPr marL="4222" marR="4222" marT="4222" marB="0" anchor="b">
                    <a:lnL>
                      <a:noFill/>
                    </a:lnL>
                    <a:lnR>
                      <a:noFill/>
                    </a:lnR>
                    <a:lnT>
                      <a:noFill/>
                    </a:lnT>
                    <a:lnB>
                      <a:noFill/>
                    </a:lnB>
                    <a:solidFill>
                      <a:srgbClr val="203764"/>
                    </a:solidFill>
                  </a:tcPr>
                </a:tc>
                <a:extLst>
                  <a:ext uri="{0D108BD9-81ED-4DB2-BD59-A6C34878D82A}">
                    <a16:rowId xmlns:a16="http://schemas.microsoft.com/office/drawing/2014/main" val="356873921"/>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ctr" fontAlgn="ctr"/>
                      <a:endParaRPr lang="en-IE" sz="700" b="0" i="0" u="none" strike="noStrike">
                        <a:solidFill>
                          <a:srgbClr val="000000"/>
                        </a:solidFill>
                        <a:effectLst/>
                        <a:latin typeface="Calibri" panose="020F0502020204030204" pitchFamily="34" charset="0"/>
                      </a:endParaRPr>
                    </a:p>
                  </a:txBody>
                  <a:tcPr marL="4222" marR="4222" marT="4222" marB="0" anchor="ctr">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2090244080"/>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ctr" fontAlgn="ctr"/>
                      <a:endParaRPr lang="en-IE" sz="700" b="0" i="0" u="none" strike="noStrike">
                        <a:solidFill>
                          <a:srgbClr val="000000"/>
                        </a:solidFill>
                        <a:effectLst/>
                        <a:latin typeface="Calibri" panose="020F0502020204030204" pitchFamily="34" charset="0"/>
                      </a:endParaRPr>
                    </a:p>
                  </a:txBody>
                  <a:tcPr marL="4222" marR="4222" marT="4222" marB="0" anchor="ctr">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3634837248"/>
                  </a:ext>
                </a:extLst>
              </a:tr>
              <a:tr h="340514">
                <a:tc>
                  <a:txBody>
                    <a:bodyPr/>
                    <a:lstStyle/>
                    <a:p>
                      <a:pPr algn="l" fontAlgn="b"/>
                      <a:r>
                        <a:rPr lang="en-IE" sz="700" b="0" i="0" u="none" strike="noStrike">
                          <a:solidFill>
                            <a:srgbClr val="000000"/>
                          </a:solidFill>
                          <a:effectLst/>
                          <a:latin typeface="Calibri" panose="020F0502020204030204" pitchFamily="34" charset="0"/>
                        </a:rPr>
                        <a:t>Lowest Tender Price</a:t>
                      </a:r>
                    </a:p>
                  </a:txBody>
                  <a:tcPr marL="4222" marR="4222" marT="4222" marB="0" anchor="b">
                    <a:lnL>
                      <a:noFill/>
                    </a:lnL>
                    <a:lnR>
                      <a:noFill/>
                    </a:lnR>
                    <a:lnT>
                      <a:noFill/>
                    </a:lnT>
                    <a:lnB>
                      <a:noFill/>
                    </a:lnB>
                  </a:tcPr>
                </a:tc>
                <a:tc>
                  <a:txBody>
                    <a:bodyPr/>
                    <a:lstStyle/>
                    <a:p>
                      <a:pPr algn="ctr" fontAlgn="ctr"/>
                      <a:r>
                        <a:rPr lang="en-IE" sz="700" b="0" i="0" u="none" strike="noStrike">
                          <a:solidFill>
                            <a:srgbClr val="000000"/>
                          </a:solidFill>
                          <a:effectLst/>
                          <a:latin typeface="Calibri" panose="020F0502020204030204" pitchFamily="34" charset="0"/>
                        </a:rPr>
                        <a:t>€60,000</a:t>
                      </a:r>
                    </a:p>
                  </a:txBody>
                  <a:tcPr marL="4222" marR="4222" marT="4222" marB="0" anchor="ctr">
                    <a:lnL>
                      <a:noFill/>
                    </a:lnL>
                    <a:lnR>
                      <a:noFill/>
                    </a:lnR>
                    <a:lnT>
                      <a:noFill/>
                    </a:lnT>
                    <a:lnB>
                      <a:noFill/>
                    </a:lnB>
                    <a:solidFill>
                      <a:srgbClr val="F4B084"/>
                    </a:solidFill>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rowSpan="5" gridSpan="2">
                  <a:txBody>
                    <a:bodyPr/>
                    <a:lstStyle/>
                    <a:p>
                      <a:pPr algn="l" fontAlgn="ctr"/>
                      <a:r>
                        <a:rPr lang="en-IE" sz="700" b="1" i="0" u="none" strike="noStrike">
                          <a:solidFill>
                            <a:srgbClr val="FFFFFF"/>
                          </a:solidFill>
                          <a:effectLst/>
                          <a:latin typeface="Calibri" panose="020F0502020204030204" pitchFamily="34" charset="0"/>
                        </a:rPr>
                        <a:t>The highest score represents the most competitive tender. Use either MEAT or Price Quality Score</a:t>
                      </a:r>
                    </a:p>
                  </a:txBody>
                  <a:tcPr marL="4222" marR="4222" marT="4222" marB="0" anchor="ctr">
                    <a:lnL>
                      <a:noFill/>
                    </a:lnL>
                    <a:lnR>
                      <a:noFill/>
                    </a:lnR>
                    <a:lnT>
                      <a:noFill/>
                    </a:lnT>
                    <a:lnB>
                      <a:noFill/>
                    </a:lnB>
                    <a:solidFill>
                      <a:srgbClr val="4472C4"/>
                    </a:solidFill>
                  </a:tcPr>
                </a:tc>
                <a:tc rowSpan="5" hMerge="1">
                  <a:txBody>
                    <a:bodyPr/>
                    <a:lstStyle/>
                    <a:p>
                      <a:endParaRPr lang="en-IE"/>
                    </a:p>
                  </a:txBody>
                  <a:tcPr/>
                </a:tc>
                <a:extLst>
                  <a:ext uri="{0D108BD9-81ED-4DB2-BD59-A6C34878D82A}">
                    <a16:rowId xmlns:a16="http://schemas.microsoft.com/office/drawing/2014/main" val="3949699354"/>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gridSpan="2" vMerge="1">
                  <a:txBody>
                    <a:bodyPr/>
                    <a:lstStyle/>
                    <a:p>
                      <a:endParaRPr lang="en-IE"/>
                    </a:p>
                  </a:txBody>
                  <a:tcPr/>
                </a:tc>
                <a:tc hMerge="1" vMerge="1">
                  <a:txBody>
                    <a:bodyPr/>
                    <a:lstStyle/>
                    <a:p>
                      <a:endParaRPr lang="en-IE"/>
                    </a:p>
                  </a:txBody>
                  <a:tcPr/>
                </a:tc>
                <a:extLst>
                  <a:ext uri="{0D108BD9-81ED-4DB2-BD59-A6C34878D82A}">
                    <a16:rowId xmlns:a16="http://schemas.microsoft.com/office/drawing/2014/main" val="844383056"/>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gridSpan="2" vMerge="1">
                  <a:txBody>
                    <a:bodyPr/>
                    <a:lstStyle/>
                    <a:p>
                      <a:endParaRPr lang="en-IE"/>
                    </a:p>
                  </a:txBody>
                  <a:tcPr/>
                </a:tc>
                <a:tc hMerge="1" vMerge="1">
                  <a:txBody>
                    <a:bodyPr/>
                    <a:lstStyle/>
                    <a:p>
                      <a:endParaRPr lang="en-IE"/>
                    </a:p>
                  </a:txBody>
                  <a:tcPr/>
                </a:tc>
                <a:extLst>
                  <a:ext uri="{0D108BD9-81ED-4DB2-BD59-A6C34878D82A}">
                    <a16:rowId xmlns:a16="http://schemas.microsoft.com/office/drawing/2014/main" val="685195584"/>
                  </a:ext>
                </a:extLst>
              </a:tr>
              <a:tr h="0">
                <a:tc>
                  <a:txBody>
                    <a:bodyPr/>
                    <a:lstStyle/>
                    <a:p>
                      <a:pPr algn="l" fontAlgn="b"/>
                      <a:r>
                        <a:rPr lang="en-IE" sz="700" b="1" i="0" u="none" strike="noStrike">
                          <a:solidFill>
                            <a:srgbClr val="000000"/>
                          </a:solidFill>
                          <a:effectLst/>
                          <a:latin typeface="Calibri" panose="020F0502020204030204" pitchFamily="34" charset="0"/>
                        </a:rPr>
                        <a:t>Key </a:t>
                      </a: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gridSpan="2" vMerge="1">
                  <a:txBody>
                    <a:bodyPr/>
                    <a:lstStyle/>
                    <a:p>
                      <a:endParaRPr lang="en-IE"/>
                    </a:p>
                  </a:txBody>
                  <a:tcPr/>
                </a:tc>
                <a:tc hMerge="1" vMerge="1">
                  <a:txBody>
                    <a:bodyPr/>
                    <a:lstStyle/>
                    <a:p>
                      <a:endParaRPr lang="en-IE"/>
                    </a:p>
                  </a:txBody>
                  <a:tcPr/>
                </a:tc>
                <a:extLst>
                  <a:ext uri="{0D108BD9-81ED-4DB2-BD59-A6C34878D82A}">
                    <a16:rowId xmlns:a16="http://schemas.microsoft.com/office/drawing/2014/main" val="201097867"/>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gridSpan="2" vMerge="1">
                  <a:txBody>
                    <a:bodyPr/>
                    <a:lstStyle/>
                    <a:p>
                      <a:endParaRPr lang="en-IE"/>
                    </a:p>
                  </a:txBody>
                  <a:tcPr/>
                </a:tc>
                <a:tc hMerge="1" vMerge="1">
                  <a:txBody>
                    <a:bodyPr/>
                    <a:lstStyle/>
                    <a:p>
                      <a:endParaRPr lang="en-IE"/>
                    </a:p>
                  </a:txBody>
                  <a:tcPr/>
                </a:tc>
                <a:extLst>
                  <a:ext uri="{0D108BD9-81ED-4DB2-BD59-A6C34878D82A}">
                    <a16:rowId xmlns:a16="http://schemas.microsoft.com/office/drawing/2014/main" val="2921677847"/>
                  </a:ext>
                </a:extLst>
              </a:tr>
              <a:tr h="183549">
                <a:tc>
                  <a:txBody>
                    <a:bodyPr/>
                    <a:lstStyle/>
                    <a:p>
                      <a:pPr algn="l" fontAlgn="b"/>
                      <a:r>
                        <a:rPr lang="en-IE" sz="700" b="0" i="0" u="none" strike="noStrike">
                          <a:solidFill>
                            <a:srgbClr val="000000"/>
                          </a:solidFill>
                          <a:effectLst/>
                          <a:latin typeface="Calibri" panose="020F0502020204030204" pitchFamily="34" charset="0"/>
                        </a:rPr>
                        <a:t>Input Cells</a:t>
                      </a:r>
                    </a:p>
                  </a:txBody>
                  <a:tcPr marL="4222" marR="4222" marT="4222" marB="0" anchor="b">
                    <a:lnL>
                      <a:noFill/>
                    </a:lnL>
                    <a:lnR>
                      <a:noFill/>
                    </a:lnR>
                    <a:lnT>
                      <a:noFill/>
                    </a:lnT>
                    <a:lnB>
                      <a:noFill/>
                    </a:lnB>
                    <a:solidFill>
                      <a:srgbClr val="92D050"/>
                    </a:solidFill>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1095341516"/>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4183479033"/>
                  </a:ext>
                </a:extLst>
              </a:tr>
              <a:tr h="183549">
                <a:tc>
                  <a:txBody>
                    <a:bodyPr/>
                    <a:lstStyle/>
                    <a:p>
                      <a:pPr algn="l" fontAlgn="b"/>
                      <a:r>
                        <a:rPr lang="en-IE" sz="700" b="0" i="0" u="none" strike="noStrike">
                          <a:solidFill>
                            <a:srgbClr val="000000"/>
                          </a:solidFill>
                          <a:effectLst/>
                          <a:latin typeface="Calibri" panose="020F0502020204030204" pitchFamily="34" charset="0"/>
                        </a:rPr>
                        <a:t>Calculations</a:t>
                      </a:r>
                    </a:p>
                  </a:txBody>
                  <a:tcPr marL="4222" marR="4222" marT="4222" marB="0" anchor="b">
                    <a:lnL>
                      <a:noFill/>
                    </a:lnL>
                    <a:lnR>
                      <a:noFill/>
                    </a:lnR>
                    <a:lnT>
                      <a:noFill/>
                    </a:lnT>
                    <a:lnB>
                      <a:noFill/>
                    </a:lnB>
                    <a:solidFill>
                      <a:srgbClr val="F4B084"/>
                    </a:solidFill>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2984016893"/>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1111522501"/>
                  </a:ext>
                </a:extLst>
              </a:tr>
              <a:tr h="183549">
                <a:tc>
                  <a:txBody>
                    <a:bodyPr/>
                    <a:lstStyle/>
                    <a:p>
                      <a:pPr algn="l" fontAlgn="b"/>
                      <a:r>
                        <a:rPr lang="en-IE" sz="700" b="0" i="0" u="none" strike="noStrike">
                          <a:solidFill>
                            <a:srgbClr val="FFFFFF"/>
                          </a:solidFill>
                          <a:effectLst/>
                          <a:latin typeface="Calibri" panose="020F0502020204030204" pitchFamily="34" charset="0"/>
                        </a:rPr>
                        <a:t>Output - Report</a:t>
                      </a:r>
                    </a:p>
                  </a:txBody>
                  <a:tcPr marL="4222" marR="4222" marT="4222" marB="0" anchor="b">
                    <a:lnL>
                      <a:noFill/>
                    </a:lnL>
                    <a:lnR>
                      <a:noFill/>
                    </a:lnR>
                    <a:lnT>
                      <a:noFill/>
                    </a:lnT>
                    <a:lnB>
                      <a:noFill/>
                    </a:lnB>
                    <a:solidFill>
                      <a:srgbClr val="203764"/>
                    </a:solidFill>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1781809187"/>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1946004223"/>
                  </a:ext>
                </a:extLst>
              </a:tr>
              <a:tr h="183549">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a:solidFill>
                          <a:srgbClr val="000000"/>
                        </a:solidFill>
                        <a:effectLst/>
                        <a:latin typeface="Calibri" panose="020F0502020204030204" pitchFamily="34" charset="0"/>
                      </a:endParaRPr>
                    </a:p>
                  </a:txBody>
                  <a:tcPr marL="4222" marR="4222" marT="4222" marB="0" anchor="b">
                    <a:lnL>
                      <a:noFill/>
                    </a:lnL>
                    <a:lnR>
                      <a:noFill/>
                    </a:lnR>
                    <a:lnT>
                      <a:noFill/>
                    </a:lnT>
                    <a:lnB>
                      <a:noFill/>
                    </a:lnB>
                  </a:tcPr>
                </a:tc>
                <a:tc>
                  <a:txBody>
                    <a:bodyPr/>
                    <a:lstStyle/>
                    <a:p>
                      <a:pPr algn="l" fontAlgn="b"/>
                      <a:endParaRPr lang="en-IE" sz="700" b="0" i="0" u="none" strike="noStrike" dirty="0">
                        <a:solidFill>
                          <a:srgbClr val="000000"/>
                        </a:solidFill>
                        <a:effectLst/>
                        <a:latin typeface="Calibri" panose="020F0502020204030204" pitchFamily="34" charset="0"/>
                      </a:endParaRPr>
                    </a:p>
                  </a:txBody>
                  <a:tcPr marL="4222" marR="4222" marT="4222" marB="0" anchor="b">
                    <a:lnL>
                      <a:noFill/>
                    </a:lnL>
                    <a:lnR>
                      <a:noFill/>
                    </a:lnR>
                    <a:lnT>
                      <a:noFill/>
                    </a:lnT>
                    <a:lnB>
                      <a:noFill/>
                    </a:lnB>
                  </a:tcPr>
                </a:tc>
                <a:extLst>
                  <a:ext uri="{0D108BD9-81ED-4DB2-BD59-A6C34878D82A}">
                    <a16:rowId xmlns:a16="http://schemas.microsoft.com/office/drawing/2014/main" val="3964173619"/>
                  </a:ext>
                </a:extLst>
              </a:tr>
            </a:tbl>
          </a:graphicData>
        </a:graphic>
      </p:graphicFrame>
    </p:spTree>
    <p:extLst>
      <p:ext uri="{BB962C8B-B14F-4D97-AF65-F5344CB8AC3E}">
        <p14:creationId xmlns:p14="http://schemas.microsoft.com/office/powerpoint/2010/main" val="894410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77EF-2BB7-9E9A-73F2-2495E9F5A0FD}"/>
              </a:ext>
            </a:extLst>
          </p:cNvPr>
          <p:cNvSpPr>
            <a:spLocks noGrp="1"/>
          </p:cNvSpPr>
          <p:nvPr>
            <p:ph type="title"/>
          </p:nvPr>
        </p:nvSpPr>
        <p:spPr>
          <a:xfrm>
            <a:off x="609600" y="300748"/>
            <a:ext cx="10972800" cy="744593"/>
          </a:xfrm>
        </p:spPr>
        <p:txBody>
          <a:bodyPr anchor="t">
            <a:normAutofit/>
          </a:bodyPr>
          <a:lstStyle/>
          <a:p>
            <a:r>
              <a:rPr lang="en-IE" dirty="0"/>
              <a:t>Value for Money</a:t>
            </a:r>
          </a:p>
        </p:txBody>
      </p:sp>
      <p:pic>
        <p:nvPicPr>
          <p:cNvPr id="4" name="Content Placeholder 3">
            <a:extLst>
              <a:ext uri="{FF2B5EF4-FFF2-40B4-BE49-F238E27FC236}">
                <a16:creationId xmlns:a16="http://schemas.microsoft.com/office/drawing/2014/main" id="{6EFC9E5C-0423-40D1-2562-7EFE10907C2B}"/>
              </a:ext>
            </a:extLst>
          </p:cNvPr>
          <p:cNvPicPr>
            <a:picLocks noGrp="1" noChangeAspect="1"/>
          </p:cNvPicPr>
          <p:nvPr>
            <p:ph type="pic" sz="quarter" idx="10"/>
          </p:nvPr>
        </p:nvPicPr>
        <p:blipFill rotWithShape="1">
          <a:blip r:embed="rId2"/>
          <a:stretch/>
        </p:blipFill>
        <p:spPr>
          <a:xfrm>
            <a:off x="718783" y="1545133"/>
            <a:ext cx="8724900" cy="3402467"/>
          </a:xfrm>
          <a:prstGeom prst="rect">
            <a:avLst/>
          </a:prstGeom>
          <a:noFill/>
        </p:spPr>
      </p:pic>
      <p:sp>
        <p:nvSpPr>
          <p:cNvPr id="5" name="TextBox 4">
            <a:extLst>
              <a:ext uri="{FF2B5EF4-FFF2-40B4-BE49-F238E27FC236}">
                <a16:creationId xmlns:a16="http://schemas.microsoft.com/office/drawing/2014/main" id="{20F63FB3-F490-16AD-2A47-8CA7939CEF63}"/>
              </a:ext>
            </a:extLst>
          </p:cNvPr>
          <p:cNvSpPr txBox="1"/>
          <p:nvPr/>
        </p:nvSpPr>
        <p:spPr>
          <a:xfrm>
            <a:off x="1337481" y="5500048"/>
            <a:ext cx="6482686" cy="369332"/>
          </a:xfrm>
          <a:prstGeom prst="rect">
            <a:avLst/>
          </a:prstGeom>
          <a:noFill/>
        </p:spPr>
        <p:txBody>
          <a:bodyPr wrap="square" rtlCol="0">
            <a:spAutoFit/>
          </a:bodyPr>
          <a:lstStyle/>
          <a:p>
            <a:r>
              <a:rPr lang="en-IE" dirty="0"/>
              <a:t>Value for money requires planning and preparation.</a:t>
            </a:r>
          </a:p>
        </p:txBody>
      </p:sp>
    </p:spTree>
    <p:extLst>
      <p:ext uri="{BB962C8B-B14F-4D97-AF65-F5344CB8AC3E}">
        <p14:creationId xmlns:p14="http://schemas.microsoft.com/office/powerpoint/2010/main" val="359563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16158-D3A1-0004-A1BF-6AED352CBF88}"/>
              </a:ext>
            </a:extLst>
          </p:cNvPr>
          <p:cNvSpPr>
            <a:spLocks noGrp="1"/>
          </p:cNvSpPr>
          <p:nvPr>
            <p:ph type="title"/>
          </p:nvPr>
        </p:nvSpPr>
        <p:spPr/>
        <p:txBody>
          <a:bodyPr/>
          <a:lstStyle/>
          <a:p>
            <a:r>
              <a:rPr lang="en-IE" dirty="0"/>
              <a:t>Budget Provision for orders Greater than €25,000</a:t>
            </a:r>
          </a:p>
        </p:txBody>
      </p:sp>
      <p:sp>
        <p:nvSpPr>
          <p:cNvPr id="3" name="Content Placeholder 2">
            <a:extLst>
              <a:ext uri="{FF2B5EF4-FFF2-40B4-BE49-F238E27FC236}">
                <a16:creationId xmlns:a16="http://schemas.microsoft.com/office/drawing/2014/main" id="{39EFB8BE-3AC9-AB24-76E7-4F084BFDEA92}"/>
              </a:ext>
            </a:extLst>
          </p:cNvPr>
          <p:cNvSpPr>
            <a:spLocks noGrp="1"/>
          </p:cNvSpPr>
          <p:nvPr>
            <p:ph idx="1"/>
          </p:nvPr>
        </p:nvSpPr>
        <p:spPr/>
        <p:txBody>
          <a:bodyPr>
            <a:normAutofit/>
          </a:bodyPr>
          <a:lstStyle/>
          <a:p>
            <a:pPr marL="0" indent="0">
              <a:buNone/>
            </a:pPr>
            <a:r>
              <a:rPr lang="en-IE" b="1" dirty="0"/>
              <a:t>Walk through an example of a BRD, which needs to be submitted two weeks before a Finance Committee meeting. (FC Colander is included on the LSI’s procurement intranet site).</a:t>
            </a:r>
          </a:p>
          <a:p>
            <a:pPr marL="0" indent="0">
              <a:buNone/>
            </a:pPr>
            <a:endParaRPr lang="en-IE" b="1" dirty="0"/>
          </a:p>
          <a:p>
            <a:pPr marL="0" indent="0">
              <a:buNone/>
            </a:pPr>
            <a:r>
              <a:rPr lang="en-IE" b="1" dirty="0"/>
              <a:t>- Office 365 </a:t>
            </a:r>
            <a:endParaRPr lang="en-IE" dirty="0"/>
          </a:p>
        </p:txBody>
      </p:sp>
    </p:spTree>
    <p:extLst>
      <p:ext uri="{BB962C8B-B14F-4D97-AF65-F5344CB8AC3E}">
        <p14:creationId xmlns:p14="http://schemas.microsoft.com/office/powerpoint/2010/main" val="3238127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139B2-E7DB-AD80-91C9-CC2083EB18F8}"/>
              </a:ext>
            </a:extLst>
          </p:cNvPr>
          <p:cNvSpPr>
            <a:spLocks noGrp="1"/>
          </p:cNvSpPr>
          <p:nvPr>
            <p:ph type="title"/>
          </p:nvPr>
        </p:nvSpPr>
        <p:spPr/>
        <p:txBody>
          <a:bodyPr/>
          <a:lstStyle/>
          <a:p>
            <a:r>
              <a:rPr lang="en-IE" dirty="0"/>
              <a:t>Budget Dashboard – Included in Toolkit</a:t>
            </a:r>
          </a:p>
        </p:txBody>
      </p:sp>
      <p:pic>
        <p:nvPicPr>
          <p:cNvPr id="9" name="Content Placeholder 8">
            <a:extLst>
              <a:ext uri="{FF2B5EF4-FFF2-40B4-BE49-F238E27FC236}">
                <a16:creationId xmlns:a16="http://schemas.microsoft.com/office/drawing/2014/main" id="{B551BF60-24D6-D32B-CA2E-0554667B8628}"/>
              </a:ext>
            </a:extLst>
          </p:cNvPr>
          <p:cNvPicPr>
            <a:picLocks noGrp="1" noChangeAspect="1"/>
          </p:cNvPicPr>
          <p:nvPr>
            <p:ph idx="1"/>
          </p:nvPr>
        </p:nvPicPr>
        <p:blipFill>
          <a:blip r:embed="rId2"/>
          <a:stretch>
            <a:fillRect/>
          </a:stretch>
        </p:blipFill>
        <p:spPr>
          <a:xfrm>
            <a:off x="957298" y="1977041"/>
            <a:ext cx="5392886" cy="3976687"/>
          </a:xfrm>
          <a:prstGeom prst="rect">
            <a:avLst/>
          </a:prstGeom>
        </p:spPr>
      </p:pic>
      <p:pic>
        <p:nvPicPr>
          <p:cNvPr id="10" name="Picture 9">
            <a:extLst>
              <a:ext uri="{FF2B5EF4-FFF2-40B4-BE49-F238E27FC236}">
                <a16:creationId xmlns:a16="http://schemas.microsoft.com/office/drawing/2014/main" id="{9AE5A0A9-5B27-4FB0-8CD0-AD1CF8398748}"/>
              </a:ext>
            </a:extLst>
          </p:cNvPr>
          <p:cNvPicPr>
            <a:picLocks noChangeAspect="1"/>
          </p:cNvPicPr>
          <p:nvPr/>
        </p:nvPicPr>
        <p:blipFill>
          <a:blip r:embed="rId3"/>
          <a:stretch>
            <a:fillRect/>
          </a:stretch>
        </p:blipFill>
        <p:spPr>
          <a:xfrm>
            <a:off x="6786065" y="2064988"/>
            <a:ext cx="4353466" cy="3888740"/>
          </a:xfrm>
          <a:prstGeom prst="rect">
            <a:avLst/>
          </a:prstGeom>
        </p:spPr>
      </p:pic>
    </p:spTree>
    <p:extLst>
      <p:ext uri="{BB962C8B-B14F-4D97-AF65-F5344CB8AC3E}">
        <p14:creationId xmlns:p14="http://schemas.microsoft.com/office/powerpoint/2010/main" val="3046848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2251-3F41-5F06-DBD4-DA9587525E9A}"/>
              </a:ext>
            </a:extLst>
          </p:cNvPr>
          <p:cNvSpPr>
            <a:spLocks noGrp="1"/>
          </p:cNvSpPr>
          <p:nvPr>
            <p:ph type="title"/>
          </p:nvPr>
        </p:nvSpPr>
        <p:spPr/>
        <p:txBody>
          <a:bodyPr/>
          <a:lstStyle/>
          <a:p>
            <a:r>
              <a:rPr lang="en-IE" dirty="0"/>
              <a:t>Managing Potential Budget Overspends</a:t>
            </a:r>
          </a:p>
        </p:txBody>
      </p:sp>
      <p:sp>
        <p:nvSpPr>
          <p:cNvPr id="3" name="Content Placeholder 2">
            <a:extLst>
              <a:ext uri="{FF2B5EF4-FFF2-40B4-BE49-F238E27FC236}">
                <a16:creationId xmlns:a16="http://schemas.microsoft.com/office/drawing/2014/main" id="{93BB2806-B670-F5BF-4CD4-504AD4CE564B}"/>
              </a:ext>
            </a:extLst>
          </p:cNvPr>
          <p:cNvSpPr>
            <a:spLocks noGrp="1"/>
          </p:cNvSpPr>
          <p:nvPr>
            <p:ph idx="1"/>
          </p:nvPr>
        </p:nvSpPr>
        <p:spPr/>
        <p:txBody>
          <a:bodyPr/>
          <a:lstStyle/>
          <a:p>
            <a:r>
              <a:rPr lang="en-IE" dirty="0"/>
              <a:t>Where an approved expenditure budget is likely to be, or has been, exceeded by a material amount, the budget manager must notify the Director of Finance &amp; Operations immediately, who will review and advise on potential actions to limit the overspend and whether it is necessary to seek supplementary approval from the Finance or Education Committees. This notification should include:</a:t>
            </a:r>
          </a:p>
          <a:p>
            <a:endParaRPr lang="en-IE" dirty="0"/>
          </a:p>
          <a:p>
            <a:pPr lvl="1"/>
            <a:r>
              <a:rPr lang="en-IE" dirty="0"/>
              <a:t>Original approved BRD </a:t>
            </a:r>
          </a:p>
          <a:p>
            <a:pPr lvl="1"/>
            <a:r>
              <a:rPr lang="en-IE" dirty="0"/>
              <a:t>A brief summary that states how the overspend occurred, what this is likely to be and explains why additional expenditure is necessary</a:t>
            </a:r>
          </a:p>
          <a:p>
            <a:pPr lvl="1"/>
            <a:r>
              <a:rPr lang="en-IE" dirty="0"/>
              <a:t>Whether other budgets can be used to fund the overspend</a:t>
            </a:r>
          </a:p>
          <a:p>
            <a:pPr lvl="1"/>
            <a:r>
              <a:rPr lang="en-IE" dirty="0"/>
              <a:t>Confirmation that there will be no further overspends</a:t>
            </a:r>
          </a:p>
          <a:p>
            <a:endParaRPr lang="en-IE" dirty="0"/>
          </a:p>
        </p:txBody>
      </p:sp>
    </p:spTree>
    <p:extLst>
      <p:ext uri="{BB962C8B-B14F-4D97-AF65-F5344CB8AC3E}">
        <p14:creationId xmlns:p14="http://schemas.microsoft.com/office/powerpoint/2010/main" val="4239621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A21E-4429-5A53-0233-CFDD09A371E1}"/>
              </a:ext>
            </a:extLst>
          </p:cNvPr>
          <p:cNvSpPr>
            <a:spLocks noGrp="1"/>
          </p:cNvSpPr>
          <p:nvPr>
            <p:ph type="title"/>
          </p:nvPr>
        </p:nvSpPr>
        <p:spPr/>
        <p:txBody>
          <a:bodyPr/>
          <a:lstStyle/>
          <a:p>
            <a:r>
              <a:rPr lang="en-IE" dirty="0"/>
              <a:t>Managing Potential Overspends</a:t>
            </a:r>
          </a:p>
        </p:txBody>
      </p:sp>
      <p:sp>
        <p:nvSpPr>
          <p:cNvPr id="3" name="Content Placeholder 2">
            <a:extLst>
              <a:ext uri="{FF2B5EF4-FFF2-40B4-BE49-F238E27FC236}">
                <a16:creationId xmlns:a16="http://schemas.microsoft.com/office/drawing/2014/main" id="{57B6B24C-02E9-6275-0E25-73DB45629FEC}"/>
              </a:ext>
            </a:extLst>
          </p:cNvPr>
          <p:cNvSpPr>
            <a:spLocks noGrp="1"/>
          </p:cNvSpPr>
          <p:nvPr>
            <p:ph idx="1"/>
          </p:nvPr>
        </p:nvSpPr>
        <p:spPr/>
        <p:txBody>
          <a:bodyPr/>
          <a:lstStyle/>
          <a:p>
            <a:pPr marL="0" indent="0">
              <a:buNone/>
            </a:pPr>
            <a:r>
              <a:rPr lang="en-IE" dirty="0"/>
              <a:t>Where an approved expenditure budget is likely to be, or has been, exceeded by a material amount, the budget manager must notify the Director of Finance &amp; Operations immediately, who will review and advise on potential actions to limit the overspend and whether it is necessary to seek supplementary approval from the Finance or Education Committees.</a:t>
            </a:r>
          </a:p>
          <a:p>
            <a:endParaRPr lang="en-IE" dirty="0"/>
          </a:p>
          <a:p>
            <a:pPr marL="0" indent="0">
              <a:buNone/>
            </a:pPr>
            <a:r>
              <a:rPr lang="en-IE" dirty="0"/>
              <a:t>This notification should include:</a:t>
            </a:r>
          </a:p>
          <a:p>
            <a:endParaRPr lang="en-IE" dirty="0"/>
          </a:p>
          <a:p>
            <a:r>
              <a:rPr lang="en-IE" dirty="0"/>
              <a:t>Original approved BRD </a:t>
            </a:r>
          </a:p>
          <a:p>
            <a:r>
              <a:rPr lang="en-IE" dirty="0"/>
              <a:t>A brief summary that states how the overspend occurred, what this is likely to be and explains why additional expenditure is necessary</a:t>
            </a:r>
          </a:p>
          <a:p>
            <a:r>
              <a:rPr lang="en-IE" dirty="0"/>
              <a:t>Whether other budgets can be used to fund the overspend</a:t>
            </a:r>
          </a:p>
          <a:p>
            <a:r>
              <a:rPr lang="en-IE" dirty="0"/>
              <a:t>Confirmation that there will be no further overspends</a:t>
            </a:r>
          </a:p>
          <a:p>
            <a:endParaRPr lang="en-IE" dirty="0"/>
          </a:p>
        </p:txBody>
      </p:sp>
    </p:spTree>
    <p:extLst>
      <p:ext uri="{BB962C8B-B14F-4D97-AF65-F5344CB8AC3E}">
        <p14:creationId xmlns:p14="http://schemas.microsoft.com/office/powerpoint/2010/main" val="3861189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7F6A-F297-B748-8722-451D887BE0BC}"/>
              </a:ext>
            </a:extLst>
          </p:cNvPr>
          <p:cNvSpPr>
            <a:spLocks noGrp="1"/>
          </p:cNvSpPr>
          <p:nvPr>
            <p:ph type="title"/>
          </p:nvPr>
        </p:nvSpPr>
        <p:spPr/>
        <p:txBody>
          <a:bodyPr/>
          <a:lstStyle/>
          <a:p>
            <a:r>
              <a:rPr lang="en-IE" dirty="0"/>
              <a:t>Contract Management - Tips</a:t>
            </a:r>
          </a:p>
        </p:txBody>
      </p:sp>
      <p:sp>
        <p:nvSpPr>
          <p:cNvPr id="3" name="Content Placeholder 2">
            <a:extLst>
              <a:ext uri="{FF2B5EF4-FFF2-40B4-BE49-F238E27FC236}">
                <a16:creationId xmlns:a16="http://schemas.microsoft.com/office/drawing/2014/main" id="{1BE38BFD-A154-A4E0-22CA-56FE13BC3A3F}"/>
              </a:ext>
            </a:extLst>
          </p:cNvPr>
          <p:cNvSpPr>
            <a:spLocks noGrp="1"/>
          </p:cNvSpPr>
          <p:nvPr>
            <p:ph idx="1"/>
          </p:nvPr>
        </p:nvSpPr>
        <p:spPr/>
        <p:txBody>
          <a:bodyPr>
            <a:normAutofit fontScale="92500" lnSpcReduction="10000"/>
          </a:bodyPr>
          <a:lstStyle/>
          <a:p>
            <a:r>
              <a:rPr lang="en-IE" dirty="0"/>
              <a:t>Ensure there are clear and measurable outputs for success and failure – ones that you can easily verify</a:t>
            </a:r>
          </a:p>
          <a:p>
            <a:r>
              <a:rPr lang="en-IE" dirty="0"/>
              <a:t>Build a relationship through active engagement with the contractor</a:t>
            </a:r>
          </a:p>
          <a:p>
            <a:r>
              <a:rPr lang="en-IE" dirty="0"/>
              <a:t>Confirm the cost of variations or other contract adjustments before approving them and always record them</a:t>
            </a:r>
          </a:p>
          <a:p>
            <a:r>
              <a:rPr lang="en-IE" dirty="0"/>
              <a:t>Record all contract communications in a central file </a:t>
            </a:r>
          </a:p>
          <a:p>
            <a:r>
              <a:rPr lang="en-IE" dirty="0"/>
              <a:t>Monitor on an on-going basis – a continuous/agile review process </a:t>
            </a:r>
          </a:p>
          <a:p>
            <a:r>
              <a:rPr lang="en-IE" dirty="0"/>
              <a:t>Encourage a “no-surprises approach” – if there is a problem, what is it and how can it be resolved</a:t>
            </a:r>
          </a:p>
          <a:p>
            <a:r>
              <a:rPr lang="en-IE" dirty="0"/>
              <a:t>If highly specialist – use a specialist Project Lead to manage the contract </a:t>
            </a:r>
          </a:p>
          <a:p>
            <a:r>
              <a:rPr lang="en-IE" dirty="0"/>
              <a:t>Have a clearly defined end point for the contract – production of a report or delivery of good or services</a:t>
            </a:r>
          </a:p>
          <a:p>
            <a:r>
              <a:rPr lang="en-IE" dirty="0"/>
              <a:t>Consider a retention pending final acceptance of service/goods</a:t>
            </a:r>
          </a:p>
          <a:p>
            <a:r>
              <a:rPr lang="en-IE" dirty="0"/>
              <a:t>Diarise the contract expiry/renewal date and initiate a new competition on time (to avoid unwanted extensions).</a:t>
            </a:r>
          </a:p>
          <a:p>
            <a:r>
              <a:rPr lang="en-IE" dirty="0"/>
              <a:t>Complete a Post Contract review to assess client and contractor performance and inform the next competition – what improvements could be made?</a:t>
            </a:r>
          </a:p>
          <a:p>
            <a:endParaRPr lang="en-IE" dirty="0"/>
          </a:p>
          <a:p>
            <a:endParaRPr lang="en-IE" dirty="0"/>
          </a:p>
        </p:txBody>
      </p:sp>
    </p:spTree>
    <p:extLst>
      <p:ext uri="{BB962C8B-B14F-4D97-AF65-F5344CB8AC3E}">
        <p14:creationId xmlns:p14="http://schemas.microsoft.com/office/powerpoint/2010/main" val="2278473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24B1-B80C-52A7-54D6-A32A78405E0F}"/>
              </a:ext>
            </a:extLst>
          </p:cNvPr>
          <p:cNvSpPr>
            <a:spLocks noGrp="1"/>
          </p:cNvSpPr>
          <p:nvPr>
            <p:ph type="title"/>
          </p:nvPr>
        </p:nvSpPr>
        <p:spPr/>
        <p:txBody>
          <a:bodyPr/>
          <a:lstStyle/>
          <a:p>
            <a:r>
              <a:rPr lang="en-IE" dirty="0"/>
              <a:t>Group Exercises</a:t>
            </a:r>
          </a:p>
        </p:txBody>
      </p:sp>
      <p:sp>
        <p:nvSpPr>
          <p:cNvPr id="3" name="Content Placeholder 2">
            <a:extLst>
              <a:ext uri="{FF2B5EF4-FFF2-40B4-BE49-F238E27FC236}">
                <a16:creationId xmlns:a16="http://schemas.microsoft.com/office/drawing/2014/main" id="{A8682D59-D857-571E-7813-C23D1CB164FD}"/>
              </a:ext>
            </a:extLst>
          </p:cNvPr>
          <p:cNvSpPr>
            <a:spLocks noGrp="1"/>
          </p:cNvSpPr>
          <p:nvPr>
            <p:ph idx="1"/>
          </p:nvPr>
        </p:nvSpPr>
        <p:spPr/>
        <p:txBody>
          <a:bodyPr/>
          <a:lstStyle/>
          <a:p>
            <a:pPr marL="0" indent="0">
              <a:buNone/>
            </a:pPr>
            <a:r>
              <a:rPr lang="en-IE" dirty="0"/>
              <a:t>Case Studies for expenditure below €10,000 (inclusive of VAT): </a:t>
            </a:r>
          </a:p>
          <a:p>
            <a:endParaRPr lang="en-IE" dirty="0"/>
          </a:p>
          <a:p>
            <a:r>
              <a:rPr lang="en-IE" dirty="0"/>
              <a:t>Invite actual competitions from the group – capture critical variables and resolve in an interactive group session.</a:t>
            </a:r>
          </a:p>
          <a:p>
            <a:endParaRPr lang="en-IE" dirty="0"/>
          </a:p>
          <a:p>
            <a:r>
              <a:rPr lang="en-IE" dirty="0"/>
              <a:t>Can we also discuss where a supplier has failed to deliver goods or services.</a:t>
            </a:r>
          </a:p>
          <a:p>
            <a:endParaRPr lang="en-IE" dirty="0"/>
          </a:p>
          <a:p>
            <a:endParaRPr lang="en-IE" dirty="0"/>
          </a:p>
          <a:p>
            <a:pPr marL="0" indent="0">
              <a:buNone/>
            </a:pPr>
            <a:r>
              <a:rPr lang="en-IE" dirty="0"/>
              <a:t>Note: key learning points will be captured and shared with all attendees.</a:t>
            </a:r>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1437489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3493-F2E6-0627-01AF-FC1BAE63FEF2}"/>
              </a:ext>
            </a:extLst>
          </p:cNvPr>
          <p:cNvSpPr>
            <a:spLocks noGrp="1"/>
          </p:cNvSpPr>
          <p:nvPr>
            <p:ph type="title"/>
          </p:nvPr>
        </p:nvSpPr>
        <p:spPr/>
        <p:txBody>
          <a:bodyPr/>
          <a:lstStyle/>
          <a:p>
            <a:r>
              <a:rPr lang="en-IE" dirty="0"/>
              <a:t>Tips and Pitfalls</a:t>
            </a:r>
          </a:p>
        </p:txBody>
      </p:sp>
      <p:sp>
        <p:nvSpPr>
          <p:cNvPr id="3" name="Text Placeholder 2">
            <a:extLst>
              <a:ext uri="{FF2B5EF4-FFF2-40B4-BE49-F238E27FC236}">
                <a16:creationId xmlns:a16="http://schemas.microsoft.com/office/drawing/2014/main" id="{693AE08A-F675-C7CD-EF97-A192D3D399F7}"/>
              </a:ext>
            </a:extLst>
          </p:cNvPr>
          <p:cNvSpPr>
            <a:spLocks noGrp="1"/>
          </p:cNvSpPr>
          <p:nvPr>
            <p:ph type="body" idx="1"/>
          </p:nvPr>
        </p:nvSpPr>
        <p:spPr/>
        <p:txBody>
          <a:bodyPr/>
          <a:lstStyle/>
          <a:p>
            <a:r>
              <a:rPr lang="en-IE" dirty="0"/>
              <a:t>Pitfalls</a:t>
            </a:r>
          </a:p>
        </p:txBody>
      </p:sp>
      <p:sp>
        <p:nvSpPr>
          <p:cNvPr id="4" name="Content Placeholder 3">
            <a:extLst>
              <a:ext uri="{FF2B5EF4-FFF2-40B4-BE49-F238E27FC236}">
                <a16:creationId xmlns:a16="http://schemas.microsoft.com/office/drawing/2014/main" id="{29A522BC-8E65-0B01-04E7-81ABB0B14827}"/>
              </a:ext>
            </a:extLst>
          </p:cNvPr>
          <p:cNvSpPr>
            <a:spLocks noGrp="1"/>
          </p:cNvSpPr>
          <p:nvPr>
            <p:ph sz="half" idx="2"/>
          </p:nvPr>
        </p:nvSpPr>
        <p:spPr/>
        <p:txBody>
          <a:bodyPr/>
          <a:lstStyle/>
          <a:p>
            <a:r>
              <a:rPr lang="en-IE" dirty="0"/>
              <a:t>Being unprepared – doing everything in the  last minute</a:t>
            </a:r>
          </a:p>
          <a:p>
            <a:r>
              <a:rPr lang="en-IE" dirty="0"/>
              <a:t>Using optimism bias or focusing too much on cost</a:t>
            </a:r>
          </a:p>
          <a:p>
            <a:r>
              <a:rPr lang="en-IE" dirty="0"/>
              <a:t>Awarding a high value contract to a very small firm </a:t>
            </a:r>
          </a:p>
          <a:p>
            <a:r>
              <a:rPr lang="en-IE" dirty="0"/>
              <a:t>Adopting input based specifications, which are difficult to measure</a:t>
            </a:r>
          </a:p>
          <a:p>
            <a:r>
              <a:rPr lang="en-IE" dirty="0"/>
              <a:t>Rely on a fixed price contract in periods of price volatility</a:t>
            </a:r>
          </a:p>
          <a:p>
            <a:endParaRPr lang="en-IE" dirty="0"/>
          </a:p>
          <a:p>
            <a:endParaRPr lang="en-IE" dirty="0"/>
          </a:p>
          <a:p>
            <a:endParaRPr lang="en-IE" dirty="0"/>
          </a:p>
          <a:p>
            <a:endParaRPr lang="en-IE" dirty="0"/>
          </a:p>
        </p:txBody>
      </p:sp>
      <p:sp>
        <p:nvSpPr>
          <p:cNvPr id="5" name="Text Placeholder 4">
            <a:extLst>
              <a:ext uri="{FF2B5EF4-FFF2-40B4-BE49-F238E27FC236}">
                <a16:creationId xmlns:a16="http://schemas.microsoft.com/office/drawing/2014/main" id="{EB0855FD-71D8-4F1C-60F1-27A348CA13C3}"/>
              </a:ext>
            </a:extLst>
          </p:cNvPr>
          <p:cNvSpPr>
            <a:spLocks noGrp="1"/>
          </p:cNvSpPr>
          <p:nvPr>
            <p:ph type="body" sz="quarter" idx="3"/>
          </p:nvPr>
        </p:nvSpPr>
        <p:spPr/>
        <p:txBody>
          <a:bodyPr/>
          <a:lstStyle/>
          <a:p>
            <a:r>
              <a:rPr lang="en-IE" dirty="0"/>
              <a:t>Tips/Best Practice</a:t>
            </a:r>
          </a:p>
        </p:txBody>
      </p:sp>
      <p:sp>
        <p:nvSpPr>
          <p:cNvPr id="6" name="Content Placeholder 5">
            <a:extLst>
              <a:ext uri="{FF2B5EF4-FFF2-40B4-BE49-F238E27FC236}">
                <a16:creationId xmlns:a16="http://schemas.microsoft.com/office/drawing/2014/main" id="{72765CEF-6AB8-7211-570B-F46F5AA9F1B5}"/>
              </a:ext>
            </a:extLst>
          </p:cNvPr>
          <p:cNvSpPr>
            <a:spLocks noGrp="1"/>
          </p:cNvSpPr>
          <p:nvPr>
            <p:ph sz="quarter" idx="4"/>
          </p:nvPr>
        </p:nvSpPr>
        <p:spPr/>
        <p:txBody>
          <a:bodyPr/>
          <a:lstStyle/>
          <a:p>
            <a:r>
              <a:rPr lang="en-IE" dirty="0"/>
              <a:t>Having a clear understanding of your needs, the market and what good looks like – who, what, where and when </a:t>
            </a:r>
          </a:p>
          <a:p>
            <a:r>
              <a:rPr lang="en-IE" dirty="0"/>
              <a:t>Google all prospective firms</a:t>
            </a:r>
          </a:p>
          <a:p>
            <a:r>
              <a:rPr lang="en-IE" dirty="0"/>
              <a:t>Meet the delivery team rather than</a:t>
            </a:r>
          </a:p>
          <a:p>
            <a:r>
              <a:rPr lang="en-IE" dirty="0"/>
              <a:t>Accept a supplier needs to make a profit</a:t>
            </a:r>
          </a:p>
          <a:p>
            <a:r>
              <a:rPr lang="en-IE" dirty="0"/>
              <a:t>Award contracts to suppliers who have the appropriate scale and experience </a:t>
            </a:r>
          </a:p>
          <a:p>
            <a:r>
              <a:rPr lang="en-IE" dirty="0"/>
              <a:t>Using output and performance based specifications</a:t>
            </a:r>
          </a:p>
          <a:p>
            <a:r>
              <a:rPr lang="en-IE" dirty="0"/>
              <a:t>Include a provision for inflation within cost estimate.</a:t>
            </a:r>
          </a:p>
          <a:p>
            <a:endParaRPr lang="en-IE" dirty="0"/>
          </a:p>
        </p:txBody>
      </p:sp>
    </p:spTree>
    <p:extLst>
      <p:ext uri="{BB962C8B-B14F-4D97-AF65-F5344CB8AC3E}">
        <p14:creationId xmlns:p14="http://schemas.microsoft.com/office/powerpoint/2010/main" val="1823269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24B1-B80C-52A7-54D6-A32A78405E0F}"/>
              </a:ext>
            </a:extLst>
          </p:cNvPr>
          <p:cNvSpPr>
            <a:spLocks noGrp="1"/>
          </p:cNvSpPr>
          <p:nvPr>
            <p:ph type="title"/>
          </p:nvPr>
        </p:nvSpPr>
        <p:spPr/>
        <p:txBody>
          <a:bodyPr/>
          <a:lstStyle/>
          <a:p>
            <a:r>
              <a:rPr lang="en-IE" dirty="0"/>
              <a:t>Handouts and Reference Material</a:t>
            </a:r>
          </a:p>
        </p:txBody>
      </p:sp>
      <p:sp>
        <p:nvSpPr>
          <p:cNvPr id="3" name="Content Placeholder 2">
            <a:extLst>
              <a:ext uri="{FF2B5EF4-FFF2-40B4-BE49-F238E27FC236}">
                <a16:creationId xmlns:a16="http://schemas.microsoft.com/office/drawing/2014/main" id="{A8682D59-D857-571E-7813-C23D1CB164FD}"/>
              </a:ext>
            </a:extLst>
          </p:cNvPr>
          <p:cNvSpPr>
            <a:spLocks noGrp="1"/>
          </p:cNvSpPr>
          <p:nvPr>
            <p:ph idx="1"/>
          </p:nvPr>
        </p:nvSpPr>
        <p:spPr/>
        <p:txBody>
          <a:bodyPr>
            <a:normAutofit lnSpcReduction="10000"/>
          </a:bodyPr>
          <a:lstStyle/>
          <a:p>
            <a:pPr marL="0" indent="0">
              <a:buNone/>
            </a:pPr>
            <a:r>
              <a:rPr lang="en-IE" dirty="0"/>
              <a:t>We will share the following documents at the end of the training sessions:</a:t>
            </a:r>
          </a:p>
          <a:p>
            <a:endParaRPr lang="en-IE" dirty="0"/>
          </a:p>
          <a:p>
            <a:r>
              <a:rPr lang="en-IE" dirty="0"/>
              <a:t>A copy of these slides</a:t>
            </a:r>
          </a:p>
          <a:p>
            <a:endParaRPr lang="en-IE" dirty="0"/>
          </a:p>
          <a:p>
            <a:r>
              <a:rPr lang="en-IE" dirty="0"/>
              <a:t>Access to a tool kit to assist in budget monitoring or to complete a tender </a:t>
            </a:r>
            <a:r>
              <a:rPr lang="en-IE"/>
              <a:t>evaluation process</a:t>
            </a:r>
            <a:endParaRPr lang="en-IE" dirty="0"/>
          </a:p>
          <a:p>
            <a:endParaRPr lang="en-IE" dirty="0"/>
          </a:p>
          <a:p>
            <a:r>
              <a:rPr lang="en-IE" dirty="0"/>
              <a:t>A set of answers to frequently asked questions</a:t>
            </a:r>
          </a:p>
          <a:p>
            <a:endParaRPr lang="en-IE" dirty="0"/>
          </a:p>
          <a:p>
            <a:r>
              <a:rPr lang="en-IE" dirty="0"/>
              <a:t>A copy of the latest LSI Procurement Policy.</a:t>
            </a:r>
          </a:p>
          <a:p>
            <a:endParaRPr lang="en-IE" dirty="0"/>
          </a:p>
          <a:p>
            <a:endParaRPr lang="en-IE" dirty="0"/>
          </a:p>
          <a:p>
            <a:pPr marL="0" indent="0">
              <a:buNone/>
            </a:pPr>
            <a:r>
              <a:rPr lang="en-IE" dirty="0"/>
              <a:t>Note: key learning points will be captured and shared with all attendees.</a:t>
            </a:r>
          </a:p>
          <a:p>
            <a:endParaRPr lang="en-IE" dirty="0"/>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81131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Rules</a:t>
            </a:r>
          </a:p>
        </p:txBody>
      </p:sp>
      <p:sp>
        <p:nvSpPr>
          <p:cNvPr id="3" name="Content Placeholder 2"/>
          <p:cNvSpPr>
            <a:spLocks noGrp="1"/>
          </p:cNvSpPr>
          <p:nvPr>
            <p:ph idx="1"/>
          </p:nvPr>
        </p:nvSpPr>
        <p:spPr>
          <a:xfrm>
            <a:off x="609600" y="1515980"/>
            <a:ext cx="9601200" cy="4541995"/>
          </a:xfrm>
        </p:spPr>
        <p:txBody>
          <a:bodyPr>
            <a:normAutofit/>
          </a:bodyPr>
          <a:lstStyle/>
          <a:p>
            <a:pPr marL="0" indent="0">
              <a:buNone/>
            </a:pPr>
            <a:endParaRPr lang="en-GB" dirty="0"/>
          </a:p>
          <a:p>
            <a:pPr algn="just">
              <a:buFont typeface="Wingdings" panose="05000000000000000000" pitchFamily="2" charset="2"/>
              <a:buChar char="Ø"/>
            </a:pPr>
            <a:r>
              <a:rPr lang="en-GB" dirty="0"/>
              <a:t>This is a learning environment</a:t>
            </a:r>
          </a:p>
          <a:p>
            <a:pPr algn="just">
              <a:buFont typeface="Wingdings" panose="05000000000000000000" pitchFamily="2" charset="2"/>
              <a:buChar char="Ø"/>
            </a:pPr>
            <a:endParaRPr lang="en-GB" dirty="0"/>
          </a:p>
          <a:p>
            <a:pPr algn="just">
              <a:buFont typeface="Wingdings" panose="05000000000000000000" pitchFamily="2" charset="2"/>
              <a:buChar char="Ø"/>
            </a:pPr>
            <a:r>
              <a:rPr lang="en-GB" dirty="0"/>
              <a:t>Open discussions</a:t>
            </a:r>
          </a:p>
          <a:p>
            <a:pPr algn="just">
              <a:buFont typeface="Wingdings" panose="05000000000000000000" pitchFamily="2" charset="2"/>
              <a:buChar char="Ø"/>
            </a:pPr>
            <a:endParaRPr lang="en-GB" dirty="0"/>
          </a:p>
          <a:p>
            <a:pPr algn="just">
              <a:buFont typeface="Wingdings" panose="05000000000000000000" pitchFamily="2" charset="2"/>
              <a:buChar char="Ø"/>
            </a:pPr>
            <a:r>
              <a:rPr lang="en-GB" dirty="0"/>
              <a:t>No such thing as a bad question</a:t>
            </a:r>
          </a:p>
          <a:p>
            <a:pPr algn="just">
              <a:buFont typeface="Wingdings" panose="05000000000000000000" pitchFamily="2" charset="2"/>
              <a:buChar char="Ø"/>
            </a:pPr>
            <a:endParaRPr lang="en-GB" dirty="0"/>
          </a:p>
          <a:p>
            <a:pPr algn="just">
              <a:buFont typeface="Wingdings" panose="05000000000000000000" pitchFamily="2" charset="2"/>
              <a:buChar char="Ø"/>
            </a:pPr>
            <a:r>
              <a:rPr lang="en-GB" dirty="0"/>
              <a:t>Avoid interruptions unless essential –lap tops off.</a:t>
            </a:r>
          </a:p>
          <a:p>
            <a:pPr marL="0" indent="0" algn="just">
              <a:buNone/>
            </a:pPr>
            <a:endParaRPr lang="en-GB" dirty="0"/>
          </a:p>
          <a:p>
            <a:pPr algn="just">
              <a:buFont typeface="Wingdings" panose="05000000000000000000" pitchFamily="2" charset="2"/>
              <a:buChar char="Ø"/>
            </a:pPr>
            <a:endParaRPr lang="en-GB" dirty="0"/>
          </a:p>
          <a:p>
            <a:pPr marL="0" indent="0" algn="just">
              <a:buNone/>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algn="just">
              <a:buFont typeface="Wingdings" panose="05000000000000000000" pitchFamily="2" charset="2"/>
              <a:buChar char="Ø"/>
            </a:pPr>
            <a:endParaRPr lang="en-GB" dirty="0"/>
          </a:p>
          <a:p>
            <a:pPr marL="0" indent="0" algn="just">
              <a:buNone/>
            </a:pPr>
            <a:endParaRPr lang="en-GB" dirty="0"/>
          </a:p>
          <a:p>
            <a:pPr marL="0" indent="0">
              <a:buNone/>
            </a:pPr>
            <a:endParaRPr lang="en-GB" dirty="0"/>
          </a:p>
        </p:txBody>
      </p:sp>
    </p:spTree>
    <p:extLst>
      <p:ext uri="{BB962C8B-B14F-4D97-AF65-F5344CB8AC3E}">
        <p14:creationId xmlns:p14="http://schemas.microsoft.com/office/powerpoint/2010/main" val="3991277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24B1-B80C-52A7-54D6-A32A78405E0F}"/>
              </a:ext>
            </a:extLst>
          </p:cNvPr>
          <p:cNvSpPr>
            <a:spLocks noGrp="1"/>
          </p:cNvSpPr>
          <p:nvPr>
            <p:ph type="title"/>
          </p:nvPr>
        </p:nvSpPr>
        <p:spPr>
          <a:xfrm>
            <a:off x="609600" y="300748"/>
            <a:ext cx="10972800" cy="744593"/>
          </a:xfrm>
        </p:spPr>
        <p:txBody>
          <a:bodyPr anchor="t">
            <a:normAutofit/>
          </a:bodyPr>
          <a:lstStyle/>
          <a:p>
            <a:r>
              <a:rPr lang="en-IE" dirty="0"/>
              <a:t>Questions and Answers</a:t>
            </a:r>
          </a:p>
        </p:txBody>
      </p:sp>
      <p:pic>
        <p:nvPicPr>
          <p:cNvPr id="7" name="Picture 6" descr="3D black question marks with one yellow question mark">
            <a:extLst>
              <a:ext uri="{FF2B5EF4-FFF2-40B4-BE49-F238E27FC236}">
                <a16:creationId xmlns:a16="http://schemas.microsoft.com/office/drawing/2014/main" id="{D3E102B3-FD69-FFCD-25D3-EDC6EC52CAC0}"/>
              </a:ext>
            </a:extLst>
          </p:cNvPr>
          <p:cNvPicPr>
            <a:picLocks noChangeAspect="1"/>
          </p:cNvPicPr>
          <p:nvPr/>
        </p:nvPicPr>
        <p:blipFill rotWithShape="1">
          <a:blip r:embed="rId2"/>
          <a:srcRect b="707"/>
          <a:stretch/>
        </p:blipFill>
        <p:spPr>
          <a:xfrm>
            <a:off x="609600" y="2081213"/>
            <a:ext cx="10972800" cy="3976762"/>
          </a:xfrm>
          <a:prstGeom prst="rect">
            <a:avLst/>
          </a:prstGeom>
          <a:noFill/>
        </p:spPr>
      </p:pic>
    </p:spTree>
    <p:extLst>
      <p:ext uri="{BB962C8B-B14F-4D97-AF65-F5344CB8AC3E}">
        <p14:creationId xmlns:p14="http://schemas.microsoft.com/office/powerpoint/2010/main" val="54608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Learning Objectives</a:t>
            </a:r>
          </a:p>
        </p:txBody>
      </p:sp>
      <p:sp>
        <p:nvSpPr>
          <p:cNvPr id="3" name="Content Placeholder 2"/>
          <p:cNvSpPr>
            <a:spLocks noGrp="1"/>
          </p:cNvSpPr>
          <p:nvPr>
            <p:ph idx="1"/>
          </p:nvPr>
        </p:nvSpPr>
        <p:spPr>
          <a:xfrm>
            <a:off x="609600" y="1515980"/>
            <a:ext cx="9601200" cy="4541995"/>
          </a:xfrm>
        </p:spPr>
        <p:txBody>
          <a:bodyPr>
            <a:normAutofit/>
          </a:bodyPr>
          <a:lstStyle/>
          <a:p>
            <a:pPr marL="0" indent="0">
              <a:buNone/>
            </a:pPr>
            <a:endParaRPr lang="en-GB" dirty="0"/>
          </a:p>
          <a:p>
            <a:pPr marL="0" indent="0" algn="just">
              <a:buNone/>
            </a:pPr>
            <a:r>
              <a:rPr lang="en-GB" dirty="0"/>
              <a:t>To provide targeted training following the launch of the LSI’s Procurement Policy in November 2022 covering all expenditure over €10,000 per annum (inclusive of VAT):</a:t>
            </a:r>
          </a:p>
          <a:p>
            <a:pPr algn="just">
              <a:buFont typeface="Wingdings" panose="05000000000000000000" pitchFamily="2" charset="2"/>
              <a:buChar char="Ø"/>
            </a:pPr>
            <a:endParaRPr lang="en-GB" dirty="0"/>
          </a:p>
          <a:p>
            <a:pPr algn="just">
              <a:buFont typeface="Wingdings" panose="05000000000000000000" pitchFamily="2" charset="2"/>
              <a:buChar char="Ø"/>
            </a:pPr>
            <a:r>
              <a:rPr lang="en-GB" dirty="0"/>
              <a:t>Stakeholder expectations</a:t>
            </a:r>
          </a:p>
          <a:p>
            <a:pPr algn="just">
              <a:buFont typeface="Wingdings" panose="05000000000000000000" pitchFamily="2" charset="2"/>
              <a:buChar char="Ø"/>
            </a:pPr>
            <a:r>
              <a:rPr lang="en-GB" dirty="0"/>
              <a:t>Preparation of a BRD</a:t>
            </a:r>
          </a:p>
          <a:p>
            <a:pPr algn="just">
              <a:buFont typeface="Wingdings" panose="05000000000000000000" pitchFamily="2" charset="2"/>
              <a:buChar char="Ø"/>
            </a:pPr>
            <a:r>
              <a:rPr lang="en-GB" dirty="0"/>
              <a:t>Identifying the level of approval required</a:t>
            </a:r>
          </a:p>
          <a:p>
            <a:pPr algn="just">
              <a:buFont typeface="Wingdings" panose="05000000000000000000" pitchFamily="2" charset="2"/>
              <a:buChar char="Ø"/>
            </a:pPr>
            <a:r>
              <a:rPr lang="en-GB" dirty="0"/>
              <a:t>Planning and running a tendering exercise</a:t>
            </a:r>
          </a:p>
          <a:p>
            <a:pPr algn="just">
              <a:buFont typeface="Wingdings" panose="05000000000000000000" pitchFamily="2" charset="2"/>
              <a:buChar char="Ø"/>
            </a:pPr>
            <a:r>
              <a:rPr lang="en-GB" dirty="0"/>
              <a:t>Evaluating tenders using MEAT</a:t>
            </a:r>
          </a:p>
          <a:p>
            <a:pPr algn="just">
              <a:buFont typeface="Wingdings" panose="05000000000000000000" pitchFamily="2" charset="2"/>
              <a:buChar char="Ø"/>
            </a:pPr>
            <a:r>
              <a:rPr lang="en-GB" dirty="0"/>
              <a:t>Contract Management</a:t>
            </a:r>
          </a:p>
          <a:p>
            <a:pPr algn="just">
              <a:buFont typeface="Wingdings" panose="05000000000000000000" pitchFamily="2" charset="2"/>
              <a:buChar char="Ø"/>
            </a:pPr>
            <a:r>
              <a:rPr lang="en-IE" dirty="0"/>
              <a:t>Managing the risk of potential overspends</a:t>
            </a:r>
            <a:endParaRPr lang="en-GB" dirty="0"/>
          </a:p>
          <a:p>
            <a:pPr algn="just">
              <a:buFont typeface="Wingdings" panose="05000000000000000000" pitchFamily="2" charset="2"/>
              <a:buChar char="Ø"/>
            </a:pPr>
            <a:r>
              <a:rPr lang="en-GB" dirty="0"/>
              <a:t>Learning from procurement failures</a:t>
            </a:r>
          </a:p>
          <a:p>
            <a:pPr marL="0" indent="0" algn="just">
              <a:buNone/>
            </a:pPr>
            <a:endParaRPr lang="en-GB" dirty="0"/>
          </a:p>
          <a:p>
            <a:pPr marL="0" indent="0">
              <a:buNone/>
            </a:pPr>
            <a:endParaRPr lang="en-GB" dirty="0"/>
          </a:p>
        </p:txBody>
      </p:sp>
    </p:spTree>
    <p:extLst>
      <p:ext uri="{BB962C8B-B14F-4D97-AF65-F5344CB8AC3E}">
        <p14:creationId xmlns:p14="http://schemas.microsoft.com/office/powerpoint/2010/main" val="318783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Stakeholder Expectations</a:t>
            </a:r>
          </a:p>
        </p:txBody>
      </p:sp>
      <p:sp>
        <p:nvSpPr>
          <p:cNvPr id="3" name="Content Placeholder 2"/>
          <p:cNvSpPr>
            <a:spLocks noGrp="1"/>
          </p:cNvSpPr>
          <p:nvPr>
            <p:ph idx="1"/>
          </p:nvPr>
        </p:nvSpPr>
        <p:spPr>
          <a:xfrm>
            <a:off x="609600" y="1515980"/>
            <a:ext cx="9601200" cy="4541995"/>
          </a:xfrm>
        </p:spPr>
        <p:txBody>
          <a:bodyPr>
            <a:normAutofit/>
          </a:bodyPr>
          <a:lstStyle/>
          <a:p>
            <a:pPr marL="0" indent="0">
              <a:buNone/>
            </a:pPr>
            <a:endParaRPr lang="en-GB" dirty="0"/>
          </a:p>
          <a:p>
            <a:pPr marL="0" indent="0" algn="just">
              <a:buNone/>
            </a:pPr>
            <a:r>
              <a:rPr lang="en-GB" dirty="0"/>
              <a:t>Group session</a:t>
            </a:r>
          </a:p>
          <a:p>
            <a:pPr marL="0" indent="0" algn="just">
              <a:buNone/>
            </a:pPr>
            <a:endParaRPr lang="en-GB" dirty="0"/>
          </a:p>
          <a:p>
            <a:pPr algn="just"/>
            <a:r>
              <a:rPr lang="en-GB" dirty="0"/>
              <a:t>Who are the Law Society of Ireland’s key stakeholders?</a:t>
            </a:r>
          </a:p>
          <a:p>
            <a:pPr algn="just"/>
            <a:endParaRPr lang="en-GB" dirty="0"/>
          </a:p>
          <a:p>
            <a:pPr algn="just"/>
            <a:r>
              <a:rPr lang="en-GB" dirty="0"/>
              <a:t>What do you think our key stakeholders expect from us when we procure goods and services? </a:t>
            </a:r>
          </a:p>
          <a:p>
            <a:pPr algn="just">
              <a:buFont typeface="Wingdings" panose="05000000000000000000" pitchFamily="2" charset="2"/>
              <a:buChar char="Ø"/>
            </a:pPr>
            <a:endParaRPr lang="en-GB" dirty="0"/>
          </a:p>
          <a:p>
            <a:pPr marL="0" indent="0" algn="just">
              <a:buNone/>
            </a:pPr>
            <a:endParaRPr lang="en-GB" dirty="0"/>
          </a:p>
          <a:p>
            <a:pPr marL="0" indent="0">
              <a:buNone/>
            </a:pPr>
            <a:endParaRPr lang="en-GB" dirty="0"/>
          </a:p>
        </p:txBody>
      </p:sp>
    </p:spTree>
    <p:extLst>
      <p:ext uri="{BB962C8B-B14F-4D97-AF65-F5344CB8AC3E}">
        <p14:creationId xmlns:p14="http://schemas.microsoft.com/office/powerpoint/2010/main" val="139219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26AB-299D-C520-5D52-A71A44738293}"/>
              </a:ext>
            </a:extLst>
          </p:cNvPr>
          <p:cNvSpPr>
            <a:spLocks noGrp="1"/>
          </p:cNvSpPr>
          <p:nvPr>
            <p:ph type="title"/>
          </p:nvPr>
        </p:nvSpPr>
        <p:spPr/>
        <p:txBody>
          <a:bodyPr/>
          <a:lstStyle/>
          <a:p>
            <a:r>
              <a:rPr lang="en-IE" dirty="0"/>
              <a:t>Key Stakeholders</a:t>
            </a:r>
          </a:p>
        </p:txBody>
      </p:sp>
      <p:sp>
        <p:nvSpPr>
          <p:cNvPr id="3" name="Content Placeholder 2">
            <a:extLst>
              <a:ext uri="{FF2B5EF4-FFF2-40B4-BE49-F238E27FC236}">
                <a16:creationId xmlns:a16="http://schemas.microsoft.com/office/drawing/2014/main" id="{6C2A302D-76EB-C744-3A40-947CC033752F}"/>
              </a:ext>
            </a:extLst>
          </p:cNvPr>
          <p:cNvSpPr>
            <a:spLocks noGrp="1"/>
          </p:cNvSpPr>
          <p:nvPr>
            <p:ph idx="1"/>
          </p:nvPr>
        </p:nvSpPr>
        <p:spPr/>
        <p:txBody>
          <a:bodyPr/>
          <a:lstStyle/>
          <a:p>
            <a:r>
              <a:rPr lang="en-IE" dirty="0"/>
              <a:t>Members</a:t>
            </a:r>
          </a:p>
          <a:p>
            <a:r>
              <a:rPr lang="en-IE" dirty="0"/>
              <a:t>Students</a:t>
            </a:r>
          </a:p>
          <a:p>
            <a:r>
              <a:rPr lang="en-IE" dirty="0"/>
              <a:t>LSI Staff</a:t>
            </a:r>
          </a:p>
          <a:p>
            <a:r>
              <a:rPr lang="en-IE" dirty="0"/>
              <a:t>Key Suppliers and Partners</a:t>
            </a:r>
          </a:p>
          <a:p>
            <a:r>
              <a:rPr lang="en-IE" dirty="0"/>
              <a:t>The Public.</a:t>
            </a:r>
          </a:p>
          <a:p>
            <a:endParaRPr lang="en-IE" dirty="0"/>
          </a:p>
          <a:p>
            <a:endParaRPr lang="en-IE" dirty="0"/>
          </a:p>
        </p:txBody>
      </p:sp>
    </p:spTree>
    <p:extLst>
      <p:ext uri="{BB962C8B-B14F-4D97-AF65-F5344CB8AC3E}">
        <p14:creationId xmlns:p14="http://schemas.microsoft.com/office/powerpoint/2010/main" val="392943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Stakeholder Expectations – possible answers</a:t>
            </a:r>
          </a:p>
        </p:txBody>
      </p:sp>
      <p:sp>
        <p:nvSpPr>
          <p:cNvPr id="3" name="Content Placeholder 2"/>
          <p:cNvSpPr>
            <a:spLocks noGrp="1"/>
          </p:cNvSpPr>
          <p:nvPr>
            <p:ph idx="1"/>
          </p:nvPr>
        </p:nvSpPr>
        <p:spPr>
          <a:xfrm>
            <a:off x="609600" y="1515980"/>
            <a:ext cx="9601200" cy="4541995"/>
          </a:xfrm>
        </p:spPr>
        <p:txBody>
          <a:bodyPr>
            <a:normAutofit lnSpcReduction="10000"/>
          </a:bodyPr>
          <a:lstStyle/>
          <a:p>
            <a:pPr marL="0" indent="0">
              <a:buNone/>
            </a:pPr>
            <a:endParaRPr lang="en-GB" dirty="0"/>
          </a:p>
          <a:p>
            <a:pPr marL="0" indent="0" algn="just">
              <a:buNone/>
            </a:pPr>
            <a:r>
              <a:rPr lang="en-GB" dirty="0"/>
              <a:t>We demonstrate stewardship by?</a:t>
            </a:r>
          </a:p>
          <a:p>
            <a:pPr algn="just"/>
            <a:endParaRPr lang="en-GB" dirty="0"/>
          </a:p>
          <a:p>
            <a:pPr algn="just"/>
            <a:r>
              <a:rPr lang="en-GB" dirty="0"/>
              <a:t>Demonstrating that we obtain value for money</a:t>
            </a:r>
          </a:p>
          <a:p>
            <a:pPr algn="just"/>
            <a:r>
              <a:rPr lang="en-IE" dirty="0"/>
              <a:t>Complying with any existing procurement deals with preferred suppliers (see contracts register)</a:t>
            </a:r>
          </a:p>
          <a:p>
            <a:pPr algn="just"/>
            <a:r>
              <a:rPr lang="en-IE" dirty="0"/>
              <a:t>Transparency, quality and accountability</a:t>
            </a:r>
          </a:p>
          <a:p>
            <a:pPr algn="just"/>
            <a:r>
              <a:rPr lang="en-GB" dirty="0"/>
              <a:t>Minimising waste  and extravagance</a:t>
            </a:r>
          </a:p>
          <a:p>
            <a:pPr algn="just"/>
            <a:r>
              <a:rPr lang="en-GB" dirty="0"/>
              <a:t>Take reasonable steps to reduce fraud</a:t>
            </a:r>
          </a:p>
          <a:p>
            <a:pPr algn="just"/>
            <a:r>
              <a:rPr lang="en-IE" dirty="0"/>
              <a:t>Avoiding unethical use of materials or labour in our supply chain and select environmentally friendly options, where possible</a:t>
            </a:r>
          </a:p>
          <a:p>
            <a:pPr algn="just"/>
            <a:r>
              <a:rPr lang="en-GB" dirty="0"/>
              <a:t>Not using suppliers who provide poor quality goods or services.</a:t>
            </a:r>
          </a:p>
          <a:p>
            <a:pPr algn="just"/>
            <a:endParaRPr lang="en-GB" dirty="0"/>
          </a:p>
          <a:p>
            <a:pPr marL="0" indent="0" algn="just">
              <a:buNone/>
            </a:pPr>
            <a:r>
              <a:rPr lang="en-GB" dirty="0"/>
              <a:t>Our procurement policy provides a set of rules to ensure we meet our stakeholder expectations.</a:t>
            </a:r>
          </a:p>
          <a:p>
            <a:pPr algn="just"/>
            <a:endParaRPr lang="en-GB" dirty="0"/>
          </a:p>
          <a:p>
            <a:pPr algn="just">
              <a:buFont typeface="Wingdings" panose="05000000000000000000" pitchFamily="2" charset="2"/>
              <a:buChar char="Ø"/>
            </a:pPr>
            <a:endParaRPr lang="en-GB" dirty="0"/>
          </a:p>
          <a:p>
            <a:pPr marL="0" indent="0" algn="just">
              <a:buNone/>
            </a:pPr>
            <a:endParaRPr lang="en-GB" dirty="0"/>
          </a:p>
          <a:p>
            <a:pPr marL="0" indent="0">
              <a:buNone/>
            </a:pPr>
            <a:endParaRPr lang="en-GB" dirty="0"/>
          </a:p>
        </p:txBody>
      </p:sp>
    </p:spTree>
    <p:extLst>
      <p:ext uri="{BB962C8B-B14F-4D97-AF65-F5344CB8AC3E}">
        <p14:creationId xmlns:p14="http://schemas.microsoft.com/office/powerpoint/2010/main" val="370188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A2C0-9C36-8A65-2183-9817DE1150FB}"/>
              </a:ext>
            </a:extLst>
          </p:cNvPr>
          <p:cNvSpPr>
            <a:spLocks noGrp="1"/>
          </p:cNvSpPr>
          <p:nvPr>
            <p:ph type="title"/>
          </p:nvPr>
        </p:nvSpPr>
        <p:spPr/>
        <p:txBody>
          <a:bodyPr/>
          <a:lstStyle/>
          <a:p>
            <a:r>
              <a:rPr lang="en-IE" dirty="0"/>
              <a:t>What could possibly go wrong?</a:t>
            </a:r>
          </a:p>
        </p:txBody>
      </p:sp>
      <p:pic>
        <p:nvPicPr>
          <p:cNvPr id="5" name="Content Placeholder 4">
            <a:extLst>
              <a:ext uri="{FF2B5EF4-FFF2-40B4-BE49-F238E27FC236}">
                <a16:creationId xmlns:a16="http://schemas.microsoft.com/office/drawing/2014/main" id="{3B1AA5B7-4BA5-A433-D48A-FEBBCA7331D8}"/>
              </a:ext>
            </a:extLst>
          </p:cNvPr>
          <p:cNvPicPr>
            <a:picLocks noGrp="1" noChangeAspect="1"/>
          </p:cNvPicPr>
          <p:nvPr>
            <p:ph idx="1"/>
          </p:nvPr>
        </p:nvPicPr>
        <p:blipFill rotWithShape="1">
          <a:blip r:embed="rId2"/>
          <a:srcRect l="54768" t="18556" r="5306" b="14313"/>
          <a:stretch/>
        </p:blipFill>
        <p:spPr>
          <a:xfrm>
            <a:off x="1592266" y="1276871"/>
            <a:ext cx="7089058" cy="4063511"/>
          </a:xfrm>
        </p:spPr>
      </p:pic>
      <p:sp>
        <p:nvSpPr>
          <p:cNvPr id="7" name="TextBox 6">
            <a:extLst>
              <a:ext uri="{FF2B5EF4-FFF2-40B4-BE49-F238E27FC236}">
                <a16:creationId xmlns:a16="http://schemas.microsoft.com/office/drawing/2014/main" id="{537756B1-48E2-DE11-6EB9-6C2B01F6CB1E}"/>
              </a:ext>
            </a:extLst>
          </p:cNvPr>
          <p:cNvSpPr txBox="1"/>
          <p:nvPr/>
        </p:nvSpPr>
        <p:spPr>
          <a:xfrm>
            <a:off x="688258" y="5722825"/>
            <a:ext cx="6096000" cy="923330"/>
          </a:xfrm>
          <a:prstGeom prst="rect">
            <a:avLst/>
          </a:prstGeom>
          <a:noFill/>
        </p:spPr>
        <p:txBody>
          <a:bodyPr wrap="square">
            <a:spAutoFit/>
          </a:bodyPr>
          <a:lstStyle/>
          <a:p>
            <a:r>
              <a:rPr lang="en-IE" dirty="0">
                <a:hlinkClick r:id="rId3"/>
              </a:rPr>
              <a:t>https://www.theguardian.com/uk-news/2022/nov/23/revealed-tory-peer-michelle-mone-secretly-received-29m-from-vip-lane-ppe-firm</a:t>
            </a:r>
            <a:r>
              <a:rPr lang="en-IE" dirty="0"/>
              <a:t> </a:t>
            </a:r>
          </a:p>
        </p:txBody>
      </p:sp>
    </p:spTree>
    <p:extLst>
      <p:ext uri="{BB962C8B-B14F-4D97-AF65-F5344CB8AC3E}">
        <p14:creationId xmlns:p14="http://schemas.microsoft.com/office/powerpoint/2010/main" val="216542536"/>
      </p:ext>
    </p:extLst>
  </p:cSld>
  <p:clrMapOvr>
    <a:masterClrMapping/>
  </p:clrMapOvr>
</p:sld>
</file>

<file path=ppt/theme/theme1.xml><?xml version="1.0" encoding="utf-8"?>
<a:theme xmlns:a="http://schemas.openxmlformats.org/drawingml/2006/main" name="LSOI_Temp270614">
  <a:themeElements>
    <a:clrScheme name="LAW SOC 1">
      <a:dk1>
        <a:srgbClr val="0B0039"/>
      </a:dk1>
      <a:lt1>
        <a:sysClr val="window" lastClr="FFFFFF"/>
      </a:lt1>
      <a:dk2>
        <a:srgbClr val="0B0039"/>
      </a:dk2>
      <a:lt2>
        <a:srgbClr val="EEECE1"/>
      </a:lt2>
      <a:accent1>
        <a:srgbClr val="E56A54"/>
      </a:accent1>
      <a:accent2>
        <a:srgbClr val="007377"/>
      </a:accent2>
      <a:accent3>
        <a:srgbClr val="DFC2C3"/>
      </a:accent3>
      <a:accent4>
        <a:srgbClr val="C3C6A8"/>
      </a:accent4>
      <a:accent5>
        <a:srgbClr val="A3C7D2"/>
      </a:accent5>
      <a:accent6>
        <a:srgbClr val="CAB64B"/>
      </a:accent6>
      <a:hlink>
        <a:srgbClr val="A67F42"/>
      </a:hlink>
      <a:folHlink>
        <a:srgbClr val="A67F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LAW SOC 1">
      <a:dk1>
        <a:srgbClr val="0B0039"/>
      </a:dk1>
      <a:lt1>
        <a:sysClr val="window" lastClr="FFFFFF"/>
      </a:lt1>
      <a:dk2>
        <a:srgbClr val="0B0039"/>
      </a:dk2>
      <a:lt2>
        <a:srgbClr val="EEECE1"/>
      </a:lt2>
      <a:accent1>
        <a:srgbClr val="E56A54"/>
      </a:accent1>
      <a:accent2>
        <a:srgbClr val="007377"/>
      </a:accent2>
      <a:accent3>
        <a:srgbClr val="DFC2C3"/>
      </a:accent3>
      <a:accent4>
        <a:srgbClr val="C3C6A8"/>
      </a:accent4>
      <a:accent5>
        <a:srgbClr val="A3C7D2"/>
      </a:accent5>
      <a:accent6>
        <a:srgbClr val="CAB64B"/>
      </a:accent6>
      <a:hlink>
        <a:srgbClr val="A67F42"/>
      </a:hlink>
      <a:folHlink>
        <a:srgbClr val="A67F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LAW SOC 1">
      <a:dk1>
        <a:srgbClr val="0B0039"/>
      </a:dk1>
      <a:lt1>
        <a:sysClr val="window" lastClr="FFFFFF"/>
      </a:lt1>
      <a:dk2>
        <a:srgbClr val="0B0039"/>
      </a:dk2>
      <a:lt2>
        <a:srgbClr val="EEECE1"/>
      </a:lt2>
      <a:accent1>
        <a:srgbClr val="E56A54"/>
      </a:accent1>
      <a:accent2>
        <a:srgbClr val="007377"/>
      </a:accent2>
      <a:accent3>
        <a:srgbClr val="DFC2C3"/>
      </a:accent3>
      <a:accent4>
        <a:srgbClr val="C3C6A8"/>
      </a:accent4>
      <a:accent5>
        <a:srgbClr val="A3C7D2"/>
      </a:accent5>
      <a:accent6>
        <a:srgbClr val="CAB64B"/>
      </a:accent6>
      <a:hlink>
        <a:srgbClr val="A67F42"/>
      </a:hlink>
      <a:folHlink>
        <a:srgbClr val="A67F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LAW SOC 1">
      <a:dk1>
        <a:srgbClr val="0B0039"/>
      </a:dk1>
      <a:lt1>
        <a:sysClr val="window" lastClr="FFFFFF"/>
      </a:lt1>
      <a:dk2>
        <a:srgbClr val="0B0039"/>
      </a:dk2>
      <a:lt2>
        <a:srgbClr val="EEECE1"/>
      </a:lt2>
      <a:accent1>
        <a:srgbClr val="E56A54"/>
      </a:accent1>
      <a:accent2>
        <a:srgbClr val="007377"/>
      </a:accent2>
      <a:accent3>
        <a:srgbClr val="DFC2C3"/>
      </a:accent3>
      <a:accent4>
        <a:srgbClr val="C3C6A8"/>
      </a:accent4>
      <a:accent5>
        <a:srgbClr val="A3C7D2"/>
      </a:accent5>
      <a:accent6>
        <a:srgbClr val="CAB64B"/>
      </a:accent6>
      <a:hlink>
        <a:srgbClr val="A67F42"/>
      </a:hlink>
      <a:folHlink>
        <a:srgbClr val="A67F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LSOI_Temp270614.potx</Template>
  <TotalTime>3900</TotalTime>
  <Words>1931</Words>
  <Application>Microsoft Office PowerPoint</Application>
  <PresentationFormat>Widescreen</PresentationFormat>
  <Paragraphs>390</Paragraphs>
  <Slides>40</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40</vt:i4>
      </vt:variant>
    </vt:vector>
  </HeadingPairs>
  <TitlesOfParts>
    <vt:vector size="47" baseType="lpstr">
      <vt:lpstr>Arial</vt:lpstr>
      <vt:lpstr>Calibri</vt:lpstr>
      <vt:lpstr>Wingdings</vt:lpstr>
      <vt:lpstr>LSOI_Temp270614</vt:lpstr>
      <vt:lpstr>2_Office Theme</vt:lpstr>
      <vt:lpstr>3_Office Theme</vt:lpstr>
      <vt:lpstr>1_Office Theme</vt:lpstr>
      <vt:lpstr>Procurement Training – Managers  11 January  2023</vt:lpstr>
      <vt:lpstr>Introductions</vt:lpstr>
      <vt:lpstr>John Moody </vt:lpstr>
      <vt:lpstr>Rules</vt:lpstr>
      <vt:lpstr>Learning Objectives</vt:lpstr>
      <vt:lpstr>Stakeholder Expectations</vt:lpstr>
      <vt:lpstr>Key Stakeholders</vt:lpstr>
      <vt:lpstr>Stakeholder Expectations – possible answers</vt:lpstr>
      <vt:lpstr>What could possibly go wrong?</vt:lpstr>
      <vt:lpstr>Risk and Larger Value Contracts</vt:lpstr>
      <vt:lpstr>Risks</vt:lpstr>
      <vt:lpstr>Value for Money</vt:lpstr>
      <vt:lpstr>Mitigations</vt:lpstr>
      <vt:lpstr>LSI Invoice Analysis</vt:lpstr>
      <vt:lpstr>Procurement Routes</vt:lpstr>
      <vt:lpstr>Other key aspects</vt:lpstr>
      <vt:lpstr>Budgetary Approval Heirarchy</vt:lpstr>
      <vt:lpstr>Group Session</vt:lpstr>
      <vt:lpstr>Group Session</vt:lpstr>
      <vt:lpstr>Preparation</vt:lpstr>
      <vt:lpstr>Start with the end in sight</vt:lpstr>
      <vt:lpstr>BRD Walk Through</vt:lpstr>
      <vt:lpstr>LSI’s Procurement Process</vt:lpstr>
      <vt:lpstr>What Contractors really want….</vt:lpstr>
      <vt:lpstr>Is cheapest always best?</vt:lpstr>
      <vt:lpstr>MEAT – for all contracts over €25,000</vt:lpstr>
      <vt:lpstr>Quality Evaluation Criteria 80% Quality 20% Price</vt:lpstr>
      <vt:lpstr>Quality Evaluation</vt:lpstr>
      <vt:lpstr>MEAT – Calculation</vt:lpstr>
      <vt:lpstr>Tender Evaluation Example – Included in Toolkit</vt:lpstr>
      <vt:lpstr>Value for Money</vt:lpstr>
      <vt:lpstr>Budget Provision for orders Greater than €25,000</vt:lpstr>
      <vt:lpstr>Budget Dashboard – Included in Toolkit</vt:lpstr>
      <vt:lpstr>Managing Potential Budget Overspends</vt:lpstr>
      <vt:lpstr>Managing Potential Overspends</vt:lpstr>
      <vt:lpstr>Contract Management - Tips</vt:lpstr>
      <vt:lpstr>Group Exercises</vt:lpstr>
      <vt:lpstr>Tips and Pitfalls</vt:lpstr>
      <vt:lpstr>Handouts and Reference Material</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Paula McEntee</dc:creator>
  <cp:lastModifiedBy>John Moody</cp:lastModifiedBy>
  <cp:revision>112</cp:revision>
  <cp:lastPrinted>2017-11-08T13:35:32Z</cp:lastPrinted>
  <dcterms:created xsi:type="dcterms:W3CDTF">2014-06-27T13:06:15Z</dcterms:created>
  <dcterms:modified xsi:type="dcterms:W3CDTF">2023-01-13T10:40:20Z</dcterms:modified>
</cp:coreProperties>
</file>