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69" r:id="rId3"/>
    <p:sldMasterId id="2147483661" r:id="rId4"/>
  </p:sldMasterIdLst>
  <p:notesMasterIdLst>
    <p:notesMasterId r:id="rId30"/>
  </p:notesMasterIdLst>
  <p:sldIdLst>
    <p:sldId id="279" r:id="rId5"/>
    <p:sldId id="272" r:id="rId6"/>
    <p:sldId id="282" r:id="rId7"/>
    <p:sldId id="318" r:id="rId8"/>
    <p:sldId id="281" r:id="rId9"/>
    <p:sldId id="286" r:id="rId10"/>
    <p:sldId id="284" r:id="rId11"/>
    <p:sldId id="320" r:id="rId12"/>
    <p:sldId id="285" r:id="rId13"/>
    <p:sldId id="291" r:id="rId14"/>
    <p:sldId id="296" r:id="rId15"/>
    <p:sldId id="288" r:id="rId16"/>
    <p:sldId id="273" r:id="rId17"/>
    <p:sldId id="319" r:id="rId18"/>
    <p:sldId id="278" r:id="rId19"/>
    <p:sldId id="292" r:id="rId20"/>
    <p:sldId id="293" r:id="rId21"/>
    <p:sldId id="289" r:id="rId22"/>
    <p:sldId id="290" r:id="rId23"/>
    <p:sldId id="321" r:id="rId24"/>
    <p:sldId id="295" r:id="rId25"/>
    <p:sldId id="313" r:id="rId26"/>
    <p:sldId id="298" r:id="rId27"/>
    <p:sldId id="297" r:id="rId28"/>
    <p:sldId id="294" r:id="rId29"/>
  </p:sldIdLst>
  <p:sldSz cx="12192000" cy="6858000"/>
  <p:notesSz cx="67849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1" userDrawn="1">
          <p15:clr>
            <a:srgbClr val="A4A3A4"/>
          </p15:clr>
        </p15:guide>
        <p15:guide id="2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88" y="60"/>
      </p:cViewPr>
      <p:guideLst>
        <p:guide orient="horz" pos="1311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/>
              <a:t>Sample Pie Chart</a:t>
            </a:r>
          </a:p>
        </c:rich>
      </c:tx>
      <c:layout>
        <c:manualLayout>
          <c:xMode val="edge"/>
          <c:yMode val="edge"/>
          <c:x val="5.3161986827118303E-4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4-476B-8239-DCA8ADBF1D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4-476B-8239-DCA8ADBF1D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4-476B-8239-DCA8ADBF1D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4-476B-8239-DCA8ADBF1D9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4-476B-8239-DCA8ADBF1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908334571386096"/>
          <c:y val="0.497828924997258"/>
          <c:w val="0.21091665428613901"/>
          <c:h val="0.375150207996170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3834D-C1F3-4C73-B83B-D98D7C2D1C5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52B5E6C-5280-4210-8246-FE1B07C5FE0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E" sz="1800" dirty="0"/>
            <a:t>Obtain 3 Quotes (ideally written over €1,000)</a:t>
          </a:r>
        </a:p>
      </dgm:t>
    </dgm:pt>
    <dgm:pt modelId="{C0972222-0D2C-4660-AF26-A725B3D375C3}" type="parTrans" cxnId="{CFC766DA-E4F1-4283-904B-447811D0AFC0}">
      <dgm:prSet/>
      <dgm:spPr/>
      <dgm:t>
        <a:bodyPr/>
        <a:lstStyle/>
        <a:p>
          <a:endParaRPr lang="en-IE"/>
        </a:p>
      </dgm:t>
    </dgm:pt>
    <dgm:pt modelId="{43CAC88A-535A-45BA-9D55-65D7B18A9CA9}" type="sibTrans" cxnId="{CFC766DA-E4F1-4283-904B-447811D0AFC0}">
      <dgm:prSet/>
      <dgm:spPr/>
      <dgm:t>
        <a:bodyPr/>
        <a:lstStyle/>
        <a:p>
          <a:endParaRPr lang="en-IE"/>
        </a:p>
      </dgm:t>
    </dgm:pt>
    <dgm:pt modelId="{71E33638-4AEA-4358-9CF9-49AB83E484A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E" sz="1800" dirty="0"/>
            <a:t>Included in annual Budget </a:t>
          </a:r>
        </a:p>
      </dgm:t>
    </dgm:pt>
    <dgm:pt modelId="{A7CA0219-19C5-421A-8D08-C88D5D7BB13E}" type="parTrans" cxnId="{E8EB0D1C-ACD7-4625-8824-0E7135EE95B6}">
      <dgm:prSet/>
      <dgm:spPr/>
      <dgm:t>
        <a:bodyPr/>
        <a:lstStyle/>
        <a:p>
          <a:endParaRPr lang="en-IE"/>
        </a:p>
      </dgm:t>
    </dgm:pt>
    <dgm:pt modelId="{27F9CE3A-EF4A-4CDE-AEA3-FBD9ADD0B6FE}" type="sibTrans" cxnId="{E8EB0D1C-ACD7-4625-8824-0E7135EE95B6}">
      <dgm:prSet/>
      <dgm:spPr/>
      <dgm:t>
        <a:bodyPr/>
        <a:lstStyle/>
        <a:p>
          <a:endParaRPr lang="en-IE"/>
        </a:p>
      </dgm:t>
    </dgm:pt>
    <dgm:pt modelId="{F6C13704-3FF3-4C8F-9033-F5EC20D656C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E" sz="1800" dirty="0"/>
            <a:t>Budget Manager Approval </a:t>
          </a:r>
        </a:p>
      </dgm:t>
    </dgm:pt>
    <dgm:pt modelId="{65BE80A4-C98E-435F-9932-12E572A99A0D}" type="parTrans" cxnId="{CFCCD161-D9B5-41C7-910A-F07D974B8C95}">
      <dgm:prSet/>
      <dgm:spPr/>
      <dgm:t>
        <a:bodyPr/>
        <a:lstStyle/>
        <a:p>
          <a:endParaRPr lang="en-IE"/>
        </a:p>
      </dgm:t>
    </dgm:pt>
    <dgm:pt modelId="{9BA5DA3F-917B-4741-B725-9255A062435C}" type="sibTrans" cxnId="{CFCCD161-D9B5-41C7-910A-F07D974B8C95}">
      <dgm:prSet/>
      <dgm:spPr/>
      <dgm:t>
        <a:bodyPr/>
        <a:lstStyle/>
        <a:p>
          <a:endParaRPr lang="en-IE"/>
        </a:p>
      </dgm:t>
    </dgm:pt>
    <dgm:pt modelId="{527435E9-023B-4EBF-A085-C7344206747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E" sz="1800" dirty="0"/>
            <a:t>Not Included in Budget</a:t>
          </a:r>
        </a:p>
      </dgm:t>
    </dgm:pt>
    <dgm:pt modelId="{58DDB305-79DE-4CA3-B732-9A54A433E923}" type="parTrans" cxnId="{76E9DB39-0A20-4467-A3DC-116FB61F64CD}">
      <dgm:prSet/>
      <dgm:spPr/>
      <dgm:t>
        <a:bodyPr/>
        <a:lstStyle/>
        <a:p>
          <a:endParaRPr lang="en-IE"/>
        </a:p>
      </dgm:t>
    </dgm:pt>
    <dgm:pt modelId="{1FA91CE9-CD26-415D-AFB7-F3256BCD4F0D}" type="sibTrans" cxnId="{76E9DB39-0A20-4467-A3DC-116FB61F64CD}">
      <dgm:prSet/>
      <dgm:spPr/>
      <dgm:t>
        <a:bodyPr/>
        <a:lstStyle/>
        <a:p>
          <a:endParaRPr lang="en-IE"/>
        </a:p>
      </dgm:t>
    </dgm:pt>
    <dgm:pt modelId="{DB754EBE-920E-4401-9423-4A8BC692DDE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IE" sz="1800" dirty="0"/>
            <a:t>Director Approval Required</a:t>
          </a:r>
        </a:p>
      </dgm:t>
    </dgm:pt>
    <dgm:pt modelId="{2F7DF51E-DE4B-441A-9666-E8F423A38A97}" type="parTrans" cxnId="{BF7A6893-8BEF-4DB9-8989-59AE37CE2FAE}">
      <dgm:prSet/>
      <dgm:spPr/>
      <dgm:t>
        <a:bodyPr/>
        <a:lstStyle/>
        <a:p>
          <a:endParaRPr lang="en-IE"/>
        </a:p>
      </dgm:t>
    </dgm:pt>
    <dgm:pt modelId="{52DCC9C5-C763-42AD-BB7E-F648D07F0462}" type="sibTrans" cxnId="{BF7A6893-8BEF-4DB9-8989-59AE37CE2FAE}">
      <dgm:prSet/>
      <dgm:spPr/>
      <dgm:t>
        <a:bodyPr/>
        <a:lstStyle/>
        <a:p>
          <a:endParaRPr lang="en-IE"/>
        </a:p>
      </dgm:t>
    </dgm:pt>
    <dgm:pt modelId="{AABF5B9D-A27B-4F35-AE88-FDF33D57980A}">
      <dgm:prSet custT="1"/>
      <dgm:spPr>
        <a:solidFill>
          <a:srgbClr val="002060"/>
        </a:solidFill>
      </dgm:spPr>
      <dgm:t>
        <a:bodyPr/>
        <a:lstStyle/>
        <a:p>
          <a:r>
            <a:rPr lang="en-IE" sz="1800" dirty="0"/>
            <a:t>Orders less than €10,000</a:t>
          </a:r>
        </a:p>
      </dgm:t>
    </dgm:pt>
    <dgm:pt modelId="{0DAC77E6-CC22-4A13-A5BF-B45D1402206A}" type="parTrans" cxnId="{5DE03161-3C78-431C-98F9-68811FEFF093}">
      <dgm:prSet/>
      <dgm:spPr/>
      <dgm:t>
        <a:bodyPr/>
        <a:lstStyle/>
        <a:p>
          <a:endParaRPr lang="en-IE"/>
        </a:p>
      </dgm:t>
    </dgm:pt>
    <dgm:pt modelId="{9C07F229-F8FC-4046-9B79-7452C26A366E}" type="sibTrans" cxnId="{5DE03161-3C78-431C-98F9-68811FEFF093}">
      <dgm:prSet/>
      <dgm:spPr/>
      <dgm:t>
        <a:bodyPr/>
        <a:lstStyle/>
        <a:p>
          <a:endParaRPr lang="en-IE"/>
        </a:p>
      </dgm:t>
    </dgm:pt>
    <dgm:pt modelId="{2AD0DA5D-E094-4512-BEA0-F8629F824CAF}" type="pres">
      <dgm:prSet presAssocID="{F713834D-C1F3-4C73-B83B-D98D7C2D1C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FE330FA-274D-4097-BF95-8F0D5CF4A19E}" type="pres">
      <dgm:prSet presAssocID="{AABF5B9D-A27B-4F35-AE88-FDF33D57980A}" presName="root1" presStyleCnt="0"/>
      <dgm:spPr/>
    </dgm:pt>
    <dgm:pt modelId="{77561973-F7F2-4D2A-8E7A-5427B38B8947}" type="pres">
      <dgm:prSet presAssocID="{AABF5B9D-A27B-4F35-AE88-FDF33D57980A}" presName="LevelOneTextNode" presStyleLbl="node0" presStyleIdx="0" presStyleCnt="1">
        <dgm:presLayoutVars>
          <dgm:chPref val="3"/>
        </dgm:presLayoutVars>
      </dgm:prSet>
      <dgm:spPr/>
    </dgm:pt>
    <dgm:pt modelId="{36F6E26C-B087-4A33-A961-04C0A3614768}" type="pres">
      <dgm:prSet presAssocID="{AABF5B9D-A27B-4F35-AE88-FDF33D57980A}" presName="level2hierChild" presStyleCnt="0"/>
      <dgm:spPr/>
    </dgm:pt>
    <dgm:pt modelId="{3C36394D-6518-405E-BC41-A62F8ECB7B85}" type="pres">
      <dgm:prSet presAssocID="{C0972222-0D2C-4660-AF26-A725B3D375C3}" presName="conn2-1" presStyleLbl="parChTrans1D2" presStyleIdx="0" presStyleCnt="1"/>
      <dgm:spPr/>
    </dgm:pt>
    <dgm:pt modelId="{8EE91594-684F-4FE0-94E2-E3013A1BFAC8}" type="pres">
      <dgm:prSet presAssocID="{C0972222-0D2C-4660-AF26-A725B3D375C3}" presName="connTx" presStyleLbl="parChTrans1D2" presStyleIdx="0" presStyleCnt="1"/>
      <dgm:spPr/>
    </dgm:pt>
    <dgm:pt modelId="{555805AF-A847-4C06-ABF7-4EDD4A58DCCC}" type="pres">
      <dgm:prSet presAssocID="{452B5E6C-5280-4210-8246-FE1B07C5FE04}" presName="root2" presStyleCnt="0"/>
      <dgm:spPr/>
    </dgm:pt>
    <dgm:pt modelId="{9248C98E-C6C4-4793-8B43-FDFC44C40009}" type="pres">
      <dgm:prSet presAssocID="{452B5E6C-5280-4210-8246-FE1B07C5FE04}" presName="LevelTwoTextNode" presStyleLbl="node2" presStyleIdx="0" presStyleCnt="1">
        <dgm:presLayoutVars>
          <dgm:chPref val="3"/>
        </dgm:presLayoutVars>
      </dgm:prSet>
      <dgm:spPr/>
    </dgm:pt>
    <dgm:pt modelId="{B66CC619-7D60-4A44-A83B-1BE9FDE28C7E}" type="pres">
      <dgm:prSet presAssocID="{452B5E6C-5280-4210-8246-FE1B07C5FE04}" presName="level3hierChild" presStyleCnt="0"/>
      <dgm:spPr/>
    </dgm:pt>
    <dgm:pt modelId="{F062FCBC-7988-4218-9273-2B2717A6AA78}" type="pres">
      <dgm:prSet presAssocID="{A7CA0219-19C5-421A-8D08-C88D5D7BB13E}" presName="conn2-1" presStyleLbl="parChTrans1D3" presStyleIdx="0" presStyleCnt="2"/>
      <dgm:spPr/>
    </dgm:pt>
    <dgm:pt modelId="{EBAA1658-816D-4802-93AA-19921ACA839B}" type="pres">
      <dgm:prSet presAssocID="{A7CA0219-19C5-421A-8D08-C88D5D7BB13E}" presName="connTx" presStyleLbl="parChTrans1D3" presStyleIdx="0" presStyleCnt="2"/>
      <dgm:spPr/>
    </dgm:pt>
    <dgm:pt modelId="{8B431201-71D3-4B17-8B0F-6A49A9C54C71}" type="pres">
      <dgm:prSet presAssocID="{71E33638-4AEA-4358-9CF9-49AB83E484AA}" presName="root2" presStyleCnt="0"/>
      <dgm:spPr/>
    </dgm:pt>
    <dgm:pt modelId="{EF27205E-733D-4025-B9E1-BECFF74F2AE4}" type="pres">
      <dgm:prSet presAssocID="{71E33638-4AEA-4358-9CF9-49AB83E484AA}" presName="LevelTwoTextNode" presStyleLbl="node3" presStyleIdx="0" presStyleCnt="2">
        <dgm:presLayoutVars>
          <dgm:chPref val="3"/>
        </dgm:presLayoutVars>
      </dgm:prSet>
      <dgm:spPr/>
    </dgm:pt>
    <dgm:pt modelId="{3DF5D1C4-46A2-4BC9-AB3C-09604867EC86}" type="pres">
      <dgm:prSet presAssocID="{71E33638-4AEA-4358-9CF9-49AB83E484AA}" presName="level3hierChild" presStyleCnt="0"/>
      <dgm:spPr/>
    </dgm:pt>
    <dgm:pt modelId="{C272675D-B4E4-4C08-99C1-A6D8074172A8}" type="pres">
      <dgm:prSet presAssocID="{65BE80A4-C98E-435F-9932-12E572A99A0D}" presName="conn2-1" presStyleLbl="parChTrans1D4" presStyleIdx="0" presStyleCnt="2"/>
      <dgm:spPr/>
    </dgm:pt>
    <dgm:pt modelId="{54AE540E-E496-4F2E-985E-5D6804E52167}" type="pres">
      <dgm:prSet presAssocID="{65BE80A4-C98E-435F-9932-12E572A99A0D}" presName="connTx" presStyleLbl="parChTrans1D4" presStyleIdx="0" presStyleCnt="2"/>
      <dgm:spPr/>
    </dgm:pt>
    <dgm:pt modelId="{36A9E8C8-77DD-4245-AAB1-361869B4ACA5}" type="pres">
      <dgm:prSet presAssocID="{F6C13704-3FF3-4C8F-9033-F5EC20D656CE}" presName="root2" presStyleCnt="0"/>
      <dgm:spPr/>
    </dgm:pt>
    <dgm:pt modelId="{93C3A64C-8C3C-4A41-876C-10D6E636A489}" type="pres">
      <dgm:prSet presAssocID="{F6C13704-3FF3-4C8F-9033-F5EC20D656CE}" presName="LevelTwoTextNode" presStyleLbl="node4" presStyleIdx="0" presStyleCnt="2">
        <dgm:presLayoutVars>
          <dgm:chPref val="3"/>
        </dgm:presLayoutVars>
      </dgm:prSet>
      <dgm:spPr/>
    </dgm:pt>
    <dgm:pt modelId="{7BD521DD-9570-4AFF-810E-0C48EB9E6141}" type="pres">
      <dgm:prSet presAssocID="{F6C13704-3FF3-4C8F-9033-F5EC20D656CE}" presName="level3hierChild" presStyleCnt="0"/>
      <dgm:spPr/>
    </dgm:pt>
    <dgm:pt modelId="{9E2D72B5-4AEE-41CD-B28D-A5B656D780C6}" type="pres">
      <dgm:prSet presAssocID="{58DDB305-79DE-4CA3-B732-9A54A433E923}" presName="conn2-1" presStyleLbl="parChTrans1D3" presStyleIdx="1" presStyleCnt="2"/>
      <dgm:spPr/>
    </dgm:pt>
    <dgm:pt modelId="{10603694-A62F-4F30-8E6B-7B0C5F669F49}" type="pres">
      <dgm:prSet presAssocID="{58DDB305-79DE-4CA3-B732-9A54A433E923}" presName="connTx" presStyleLbl="parChTrans1D3" presStyleIdx="1" presStyleCnt="2"/>
      <dgm:spPr/>
    </dgm:pt>
    <dgm:pt modelId="{0773AAA9-54FA-4474-B778-A0181C4E2E3F}" type="pres">
      <dgm:prSet presAssocID="{527435E9-023B-4EBF-A085-C7344206747F}" presName="root2" presStyleCnt="0"/>
      <dgm:spPr/>
    </dgm:pt>
    <dgm:pt modelId="{D3C6532D-01D8-4394-8F3D-3F48DAC6E249}" type="pres">
      <dgm:prSet presAssocID="{527435E9-023B-4EBF-A085-C7344206747F}" presName="LevelTwoTextNode" presStyleLbl="node3" presStyleIdx="1" presStyleCnt="2">
        <dgm:presLayoutVars>
          <dgm:chPref val="3"/>
        </dgm:presLayoutVars>
      </dgm:prSet>
      <dgm:spPr/>
    </dgm:pt>
    <dgm:pt modelId="{BC938E29-B197-4887-8478-EF6E5DAA4B85}" type="pres">
      <dgm:prSet presAssocID="{527435E9-023B-4EBF-A085-C7344206747F}" presName="level3hierChild" presStyleCnt="0"/>
      <dgm:spPr/>
    </dgm:pt>
    <dgm:pt modelId="{682F5BD9-E6B7-42C5-B29D-6B7EBB2A68E1}" type="pres">
      <dgm:prSet presAssocID="{2F7DF51E-DE4B-441A-9666-E8F423A38A97}" presName="conn2-1" presStyleLbl="parChTrans1D4" presStyleIdx="1" presStyleCnt="2"/>
      <dgm:spPr/>
    </dgm:pt>
    <dgm:pt modelId="{6944A9DD-CCE8-4726-8991-F8EE267CABE0}" type="pres">
      <dgm:prSet presAssocID="{2F7DF51E-DE4B-441A-9666-E8F423A38A97}" presName="connTx" presStyleLbl="parChTrans1D4" presStyleIdx="1" presStyleCnt="2"/>
      <dgm:spPr/>
    </dgm:pt>
    <dgm:pt modelId="{BC2B7F32-E6CA-43D6-8362-8526AD1E4B5B}" type="pres">
      <dgm:prSet presAssocID="{DB754EBE-920E-4401-9423-4A8BC692DDEF}" presName="root2" presStyleCnt="0"/>
      <dgm:spPr/>
    </dgm:pt>
    <dgm:pt modelId="{40EF2080-7539-47AE-A518-40F34CEF400A}" type="pres">
      <dgm:prSet presAssocID="{DB754EBE-920E-4401-9423-4A8BC692DDEF}" presName="LevelTwoTextNode" presStyleLbl="node4" presStyleIdx="1" presStyleCnt="2">
        <dgm:presLayoutVars>
          <dgm:chPref val="3"/>
        </dgm:presLayoutVars>
      </dgm:prSet>
      <dgm:spPr/>
    </dgm:pt>
    <dgm:pt modelId="{1D8845BC-94E8-4A2F-9610-82703DC36CC0}" type="pres">
      <dgm:prSet presAssocID="{DB754EBE-920E-4401-9423-4A8BC692DDEF}" presName="level3hierChild" presStyleCnt="0"/>
      <dgm:spPr/>
    </dgm:pt>
  </dgm:ptLst>
  <dgm:cxnLst>
    <dgm:cxn modelId="{F3E55D14-7ED9-466A-A3E8-167D1716300F}" type="presOf" srcId="{C0972222-0D2C-4660-AF26-A725B3D375C3}" destId="{3C36394D-6518-405E-BC41-A62F8ECB7B85}" srcOrd="0" destOrd="0" presId="urn:microsoft.com/office/officeart/2005/8/layout/hierarchy2"/>
    <dgm:cxn modelId="{E8EB0D1C-ACD7-4625-8824-0E7135EE95B6}" srcId="{452B5E6C-5280-4210-8246-FE1B07C5FE04}" destId="{71E33638-4AEA-4358-9CF9-49AB83E484AA}" srcOrd="0" destOrd="0" parTransId="{A7CA0219-19C5-421A-8D08-C88D5D7BB13E}" sibTransId="{27F9CE3A-EF4A-4CDE-AEA3-FBD9ADD0B6FE}"/>
    <dgm:cxn modelId="{45A0BF1D-E8FE-4FB2-9D29-7EB96270AA33}" type="presOf" srcId="{2F7DF51E-DE4B-441A-9666-E8F423A38A97}" destId="{682F5BD9-E6B7-42C5-B29D-6B7EBB2A68E1}" srcOrd="0" destOrd="0" presId="urn:microsoft.com/office/officeart/2005/8/layout/hierarchy2"/>
    <dgm:cxn modelId="{A5FA5320-E573-48D9-ABA5-8CD4B091C0E0}" type="presOf" srcId="{65BE80A4-C98E-435F-9932-12E572A99A0D}" destId="{C272675D-B4E4-4C08-99C1-A6D8074172A8}" srcOrd="0" destOrd="0" presId="urn:microsoft.com/office/officeart/2005/8/layout/hierarchy2"/>
    <dgm:cxn modelId="{8DA75234-1D15-48E4-9225-DD6FDB0D4F7B}" type="presOf" srcId="{58DDB305-79DE-4CA3-B732-9A54A433E923}" destId="{9E2D72B5-4AEE-41CD-B28D-A5B656D780C6}" srcOrd="0" destOrd="0" presId="urn:microsoft.com/office/officeart/2005/8/layout/hierarchy2"/>
    <dgm:cxn modelId="{76E9DB39-0A20-4467-A3DC-116FB61F64CD}" srcId="{452B5E6C-5280-4210-8246-FE1B07C5FE04}" destId="{527435E9-023B-4EBF-A085-C7344206747F}" srcOrd="1" destOrd="0" parTransId="{58DDB305-79DE-4CA3-B732-9A54A433E923}" sibTransId="{1FA91CE9-CD26-415D-AFB7-F3256BCD4F0D}"/>
    <dgm:cxn modelId="{E297F03E-FCBB-4B92-8244-07E9A047CC64}" type="presOf" srcId="{DB754EBE-920E-4401-9423-4A8BC692DDEF}" destId="{40EF2080-7539-47AE-A518-40F34CEF400A}" srcOrd="0" destOrd="0" presId="urn:microsoft.com/office/officeart/2005/8/layout/hierarchy2"/>
    <dgm:cxn modelId="{5DE03161-3C78-431C-98F9-68811FEFF093}" srcId="{F713834D-C1F3-4C73-B83B-D98D7C2D1C55}" destId="{AABF5B9D-A27B-4F35-AE88-FDF33D57980A}" srcOrd="0" destOrd="0" parTransId="{0DAC77E6-CC22-4A13-A5BF-B45D1402206A}" sibTransId="{9C07F229-F8FC-4046-9B79-7452C26A366E}"/>
    <dgm:cxn modelId="{CFCCD161-D9B5-41C7-910A-F07D974B8C95}" srcId="{71E33638-4AEA-4358-9CF9-49AB83E484AA}" destId="{F6C13704-3FF3-4C8F-9033-F5EC20D656CE}" srcOrd="0" destOrd="0" parTransId="{65BE80A4-C98E-435F-9932-12E572A99A0D}" sibTransId="{9BA5DA3F-917B-4741-B725-9255A062435C}"/>
    <dgm:cxn modelId="{49C88755-F8C3-40B7-B620-DC656C90FA81}" type="presOf" srcId="{452B5E6C-5280-4210-8246-FE1B07C5FE04}" destId="{9248C98E-C6C4-4793-8B43-FDFC44C40009}" srcOrd="0" destOrd="0" presId="urn:microsoft.com/office/officeart/2005/8/layout/hierarchy2"/>
    <dgm:cxn modelId="{88783159-E0C0-46FE-9001-0370E7CAF9B6}" type="presOf" srcId="{71E33638-4AEA-4358-9CF9-49AB83E484AA}" destId="{EF27205E-733D-4025-B9E1-BECFF74F2AE4}" srcOrd="0" destOrd="0" presId="urn:microsoft.com/office/officeart/2005/8/layout/hierarchy2"/>
    <dgm:cxn modelId="{4F899D84-DD51-4191-AF80-72B0632ED945}" type="presOf" srcId="{65BE80A4-C98E-435F-9932-12E572A99A0D}" destId="{54AE540E-E496-4F2E-985E-5D6804E52167}" srcOrd="1" destOrd="0" presId="urn:microsoft.com/office/officeart/2005/8/layout/hierarchy2"/>
    <dgm:cxn modelId="{282EE38C-6B00-42CE-8916-CE43AC8DE57B}" type="presOf" srcId="{F713834D-C1F3-4C73-B83B-D98D7C2D1C55}" destId="{2AD0DA5D-E094-4512-BEA0-F8629F824CAF}" srcOrd="0" destOrd="0" presId="urn:microsoft.com/office/officeart/2005/8/layout/hierarchy2"/>
    <dgm:cxn modelId="{9D05CB8E-8868-40A5-8F82-550858C25F75}" type="presOf" srcId="{C0972222-0D2C-4660-AF26-A725B3D375C3}" destId="{8EE91594-684F-4FE0-94E2-E3013A1BFAC8}" srcOrd="1" destOrd="0" presId="urn:microsoft.com/office/officeart/2005/8/layout/hierarchy2"/>
    <dgm:cxn modelId="{BF7A6893-8BEF-4DB9-8989-59AE37CE2FAE}" srcId="{527435E9-023B-4EBF-A085-C7344206747F}" destId="{DB754EBE-920E-4401-9423-4A8BC692DDEF}" srcOrd="0" destOrd="0" parTransId="{2F7DF51E-DE4B-441A-9666-E8F423A38A97}" sibTransId="{52DCC9C5-C763-42AD-BB7E-F648D07F0462}"/>
    <dgm:cxn modelId="{5C494E97-A2FD-4AAD-8EF8-2CA2EECB8402}" type="presOf" srcId="{527435E9-023B-4EBF-A085-C7344206747F}" destId="{D3C6532D-01D8-4394-8F3D-3F48DAC6E249}" srcOrd="0" destOrd="0" presId="urn:microsoft.com/office/officeart/2005/8/layout/hierarchy2"/>
    <dgm:cxn modelId="{D9E552BF-DAF0-44C8-8C7A-79D8F71C79BE}" type="presOf" srcId="{F6C13704-3FF3-4C8F-9033-F5EC20D656CE}" destId="{93C3A64C-8C3C-4A41-876C-10D6E636A489}" srcOrd="0" destOrd="0" presId="urn:microsoft.com/office/officeart/2005/8/layout/hierarchy2"/>
    <dgm:cxn modelId="{CA24F2CA-844E-445C-9F76-4ED2E4480E26}" type="presOf" srcId="{A7CA0219-19C5-421A-8D08-C88D5D7BB13E}" destId="{F062FCBC-7988-4218-9273-2B2717A6AA78}" srcOrd="0" destOrd="0" presId="urn:microsoft.com/office/officeart/2005/8/layout/hierarchy2"/>
    <dgm:cxn modelId="{767FA0D4-555A-4F69-94F5-A220C358E963}" type="presOf" srcId="{AABF5B9D-A27B-4F35-AE88-FDF33D57980A}" destId="{77561973-F7F2-4D2A-8E7A-5427B38B8947}" srcOrd="0" destOrd="0" presId="urn:microsoft.com/office/officeart/2005/8/layout/hierarchy2"/>
    <dgm:cxn modelId="{156705D6-F9C1-491A-A153-329EF555C498}" type="presOf" srcId="{58DDB305-79DE-4CA3-B732-9A54A433E923}" destId="{10603694-A62F-4F30-8E6B-7B0C5F669F49}" srcOrd="1" destOrd="0" presId="urn:microsoft.com/office/officeart/2005/8/layout/hierarchy2"/>
    <dgm:cxn modelId="{CFC766DA-E4F1-4283-904B-447811D0AFC0}" srcId="{AABF5B9D-A27B-4F35-AE88-FDF33D57980A}" destId="{452B5E6C-5280-4210-8246-FE1B07C5FE04}" srcOrd="0" destOrd="0" parTransId="{C0972222-0D2C-4660-AF26-A725B3D375C3}" sibTransId="{43CAC88A-535A-45BA-9D55-65D7B18A9CA9}"/>
    <dgm:cxn modelId="{37C6D0E4-71A1-4AD6-9FFD-AFA195DB74DE}" type="presOf" srcId="{2F7DF51E-DE4B-441A-9666-E8F423A38A97}" destId="{6944A9DD-CCE8-4726-8991-F8EE267CABE0}" srcOrd="1" destOrd="0" presId="urn:microsoft.com/office/officeart/2005/8/layout/hierarchy2"/>
    <dgm:cxn modelId="{D581BDEC-7FFD-4A5E-9C99-0B9DCF0FAF6A}" type="presOf" srcId="{A7CA0219-19C5-421A-8D08-C88D5D7BB13E}" destId="{EBAA1658-816D-4802-93AA-19921ACA839B}" srcOrd="1" destOrd="0" presId="urn:microsoft.com/office/officeart/2005/8/layout/hierarchy2"/>
    <dgm:cxn modelId="{A6527627-A40C-47C9-A513-3B582856F915}" type="presParOf" srcId="{2AD0DA5D-E094-4512-BEA0-F8629F824CAF}" destId="{5FE330FA-274D-4097-BF95-8F0D5CF4A19E}" srcOrd="0" destOrd="0" presId="urn:microsoft.com/office/officeart/2005/8/layout/hierarchy2"/>
    <dgm:cxn modelId="{2E80783C-4489-4703-9F44-D75F69809B53}" type="presParOf" srcId="{5FE330FA-274D-4097-BF95-8F0D5CF4A19E}" destId="{77561973-F7F2-4D2A-8E7A-5427B38B8947}" srcOrd="0" destOrd="0" presId="urn:microsoft.com/office/officeart/2005/8/layout/hierarchy2"/>
    <dgm:cxn modelId="{941FFE17-4219-4CA2-BAEE-C6364075FDF6}" type="presParOf" srcId="{5FE330FA-274D-4097-BF95-8F0D5CF4A19E}" destId="{36F6E26C-B087-4A33-A961-04C0A3614768}" srcOrd="1" destOrd="0" presId="urn:microsoft.com/office/officeart/2005/8/layout/hierarchy2"/>
    <dgm:cxn modelId="{2A5367C3-AF8B-4CE6-A895-621FD28C13CF}" type="presParOf" srcId="{36F6E26C-B087-4A33-A961-04C0A3614768}" destId="{3C36394D-6518-405E-BC41-A62F8ECB7B85}" srcOrd="0" destOrd="0" presId="urn:microsoft.com/office/officeart/2005/8/layout/hierarchy2"/>
    <dgm:cxn modelId="{82E96DDF-AA59-4C4C-8AAF-D621C932FE7F}" type="presParOf" srcId="{3C36394D-6518-405E-BC41-A62F8ECB7B85}" destId="{8EE91594-684F-4FE0-94E2-E3013A1BFAC8}" srcOrd="0" destOrd="0" presId="urn:microsoft.com/office/officeart/2005/8/layout/hierarchy2"/>
    <dgm:cxn modelId="{6C220FF9-66A3-41B8-8801-C57D5C7D1322}" type="presParOf" srcId="{36F6E26C-B087-4A33-A961-04C0A3614768}" destId="{555805AF-A847-4C06-ABF7-4EDD4A58DCCC}" srcOrd="1" destOrd="0" presId="urn:microsoft.com/office/officeart/2005/8/layout/hierarchy2"/>
    <dgm:cxn modelId="{D3E3DC39-2DAD-4E1F-B484-9038496C9241}" type="presParOf" srcId="{555805AF-A847-4C06-ABF7-4EDD4A58DCCC}" destId="{9248C98E-C6C4-4793-8B43-FDFC44C40009}" srcOrd="0" destOrd="0" presId="urn:microsoft.com/office/officeart/2005/8/layout/hierarchy2"/>
    <dgm:cxn modelId="{688E4238-48D2-4F74-9DB5-028CEEC35EAE}" type="presParOf" srcId="{555805AF-A847-4C06-ABF7-4EDD4A58DCCC}" destId="{B66CC619-7D60-4A44-A83B-1BE9FDE28C7E}" srcOrd="1" destOrd="0" presId="urn:microsoft.com/office/officeart/2005/8/layout/hierarchy2"/>
    <dgm:cxn modelId="{386BC183-41AD-4A66-AC56-7907DD0CA9B3}" type="presParOf" srcId="{B66CC619-7D60-4A44-A83B-1BE9FDE28C7E}" destId="{F062FCBC-7988-4218-9273-2B2717A6AA78}" srcOrd="0" destOrd="0" presId="urn:microsoft.com/office/officeart/2005/8/layout/hierarchy2"/>
    <dgm:cxn modelId="{5697970A-FD33-4CD6-BA90-4410E7EE290F}" type="presParOf" srcId="{F062FCBC-7988-4218-9273-2B2717A6AA78}" destId="{EBAA1658-816D-4802-93AA-19921ACA839B}" srcOrd="0" destOrd="0" presId="urn:microsoft.com/office/officeart/2005/8/layout/hierarchy2"/>
    <dgm:cxn modelId="{D3AA3F73-428E-489E-B0B0-C89EF2AA173A}" type="presParOf" srcId="{B66CC619-7D60-4A44-A83B-1BE9FDE28C7E}" destId="{8B431201-71D3-4B17-8B0F-6A49A9C54C71}" srcOrd="1" destOrd="0" presId="urn:microsoft.com/office/officeart/2005/8/layout/hierarchy2"/>
    <dgm:cxn modelId="{8C7DADFF-281C-47EA-B329-34324D6D0174}" type="presParOf" srcId="{8B431201-71D3-4B17-8B0F-6A49A9C54C71}" destId="{EF27205E-733D-4025-B9E1-BECFF74F2AE4}" srcOrd="0" destOrd="0" presId="urn:microsoft.com/office/officeart/2005/8/layout/hierarchy2"/>
    <dgm:cxn modelId="{E591AA15-41D0-416A-AEEE-4F00597BE29E}" type="presParOf" srcId="{8B431201-71D3-4B17-8B0F-6A49A9C54C71}" destId="{3DF5D1C4-46A2-4BC9-AB3C-09604867EC86}" srcOrd="1" destOrd="0" presId="urn:microsoft.com/office/officeart/2005/8/layout/hierarchy2"/>
    <dgm:cxn modelId="{281ACE0D-51D8-4663-B406-E8F140B78C1A}" type="presParOf" srcId="{3DF5D1C4-46A2-4BC9-AB3C-09604867EC86}" destId="{C272675D-B4E4-4C08-99C1-A6D8074172A8}" srcOrd="0" destOrd="0" presId="urn:microsoft.com/office/officeart/2005/8/layout/hierarchy2"/>
    <dgm:cxn modelId="{1235A1C5-2858-4A2F-83AE-0FDD77FEFC56}" type="presParOf" srcId="{C272675D-B4E4-4C08-99C1-A6D8074172A8}" destId="{54AE540E-E496-4F2E-985E-5D6804E52167}" srcOrd="0" destOrd="0" presId="urn:microsoft.com/office/officeart/2005/8/layout/hierarchy2"/>
    <dgm:cxn modelId="{F1AEDECA-FD08-4E51-B497-DF5E3546056E}" type="presParOf" srcId="{3DF5D1C4-46A2-4BC9-AB3C-09604867EC86}" destId="{36A9E8C8-77DD-4245-AAB1-361869B4ACA5}" srcOrd="1" destOrd="0" presId="urn:microsoft.com/office/officeart/2005/8/layout/hierarchy2"/>
    <dgm:cxn modelId="{307CA088-80A9-4F7C-B564-8D2FB97D50B3}" type="presParOf" srcId="{36A9E8C8-77DD-4245-AAB1-361869B4ACA5}" destId="{93C3A64C-8C3C-4A41-876C-10D6E636A489}" srcOrd="0" destOrd="0" presId="urn:microsoft.com/office/officeart/2005/8/layout/hierarchy2"/>
    <dgm:cxn modelId="{40873084-E7E3-4914-8D5F-4C9D8839D62B}" type="presParOf" srcId="{36A9E8C8-77DD-4245-AAB1-361869B4ACA5}" destId="{7BD521DD-9570-4AFF-810E-0C48EB9E6141}" srcOrd="1" destOrd="0" presId="urn:microsoft.com/office/officeart/2005/8/layout/hierarchy2"/>
    <dgm:cxn modelId="{E6E45ED5-6165-4E6C-AF93-3F00136F58E9}" type="presParOf" srcId="{B66CC619-7D60-4A44-A83B-1BE9FDE28C7E}" destId="{9E2D72B5-4AEE-41CD-B28D-A5B656D780C6}" srcOrd="2" destOrd="0" presId="urn:microsoft.com/office/officeart/2005/8/layout/hierarchy2"/>
    <dgm:cxn modelId="{A3A7051E-9481-4A66-8131-CEE73A13A0F0}" type="presParOf" srcId="{9E2D72B5-4AEE-41CD-B28D-A5B656D780C6}" destId="{10603694-A62F-4F30-8E6B-7B0C5F669F49}" srcOrd="0" destOrd="0" presId="urn:microsoft.com/office/officeart/2005/8/layout/hierarchy2"/>
    <dgm:cxn modelId="{EA747F14-570A-4E2D-8F12-EBA7645218DF}" type="presParOf" srcId="{B66CC619-7D60-4A44-A83B-1BE9FDE28C7E}" destId="{0773AAA9-54FA-4474-B778-A0181C4E2E3F}" srcOrd="3" destOrd="0" presId="urn:microsoft.com/office/officeart/2005/8/layout/hierarchy2"/>
    <dgm:cxn modelId="{E9818B67-2E5C-4356-B27C-364505711686}" type="presParOf" srcId="{0773AAA9-54FA-4474-B778-A0181C4E2E3F}" destId="{D3C6532D-01D8-4394-8F3D-3F48DAC6E249}" srcOrd="0" destOrd="0" presId="urn:microsoft.com/office/officeart/2005/8/layout/hierarchy2"/>
    <dgm:cxn modelId="{21C05984-B472-476B-BDB8-5FEBAB6EEAB0}" type="presParOf" srcId="{0773AAA9-54FA-4474-B778-A0181C4E2E3F}" destId="{BC938E29-B197-4887-8478-EF6E5DAA4B85}" srcOrd="1" destOrd="0" presId="urn:microsoft.com/office/officeart/2005/8/layout/hierarchy2"/>
    <dgm:cxn modelId="{11E7FB7A-14AD-4603-AB45-1029A5C487BF}" type="presParOf" srcId="{BC938E29-B197-4887-8478-EF6E5DAA4B85}" destId="{682F5BD9-E6B7-42C5-B29D-6B7EBB2A68E1}" srcOrd="0" destOrd="0" presId="urn:microsoft.com/office/officeart/2005/8/layout/hierarchy2"/>
    <dgm:cxn modelId="{31D42761-717D-4DC6-BB6E-B12AC7E20074}" type="presParOf" srcId="{682F5BD9-E6B7-42C5-B29D-6B7EBB2A68E1}" destId="{6944A9DD-CCE8-4726-8991-F8EE267CABE0}" srcOrd="0" destOrd="0" presId="urn:microsoft.com/office/officeart/2005/8/layout/hierarchy2"/>
    <dgm:cxn modelId="{BADFA5E9-0028-4653-B179-CEE4BEBA0428}" type="presParOf" srcId="{BC938E29-B197-4887-8478-EF6E5DAA4B85}" destId="{BC2B7F32-E6CA-43D6-8362-8526AD1E4B5B}" srcOrd="1" destOrd="0" presId="urn:microsoft.com/office/officeart/2005/8/layout/hierarchy2"/>
    <dgm:cxn modelId="{56F34E79-CF0C-4D91-B555-2B038141DA84}" type="presParOf" srcId="{BC2B7F32-E6CA-43D6-8362-8526AD1E4B5B}" destId="{40EF2080-7539-47AE-A518-40F34CEF400A}" srcOrd="0" destOrd="0" presId="urn:microsoft.com/office/officeart/2005/8/layout/hierarchy2"/>
    <dgm:cxn modelId="{4DD9873C-A4E8-405F-BB31-BBBC65A1D2E2}" type="presParOf" srcId="{BC2B7F32-E6CA-43D6-8362-8526AD1E4B5B}" destId="{1D8845BC-94E8-4A2F-9610-82703DC36C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61973-F7F2-4D2A-8E7A-5427B38B8947}">
      <dsp:nvSpPr>
        <dsp:cNvPr id="0" name=""/>
        <dsp:cNvSpPr/>
      </dsp:nvSpPr>
      <dsp:spPr>
        <a:xfrm>
          <a:off x="2759" y="1245888"/>
          <a:ext cx="2109092" cy="105454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Orders less than €10,000</a:t>
          </a:r>
        </a:p>
      </dsp:txBody>
      <dsp:txXfrm>
        <a:off x="33646" y="1276775"/>
        <a:ext cx="2047318" cy="992772"/>
      </dsp:txXfrm>
    </dsp:sp>
    <dsp:sp modelId="{3C36394D-6518-405E-BC41-A62F8ECB7B85}">
      <dsp:nvSpPr>
        <dsp:cNvPr id="0" name=""/>
        <dsp:cNvSpPr/>
      </dsp:nvSpPr>
      <dsp:spPr>
        <a:xfrm>
          <a:off x="2111852" y="1746398"/>
          <a:ext cx="843636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843636" y="267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2512579" y="1752070"/>
        <a:ext cx="42181" cy="42181"/>
      </dsp:txXfrm>
    </dsp:sp>
    <dsp:sp modelId="{9248C98E-C6C4-4793-8B43-FDFC44C40009}">
      <dsp:nvSpPr>
        <dsp:cNvPr id="0" name=""/>
        <dsp:cNvSpPr/>
      </dsp:nvSpPr>
      <dsp:spPr>
        <a:xfrm>
          <a:off x="2955489" y="1245888"/>
          <a:ext cx="2109092" cy="105454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Obtain 3 Quotes (ideally written over €1,000)</a:t>
          </a:r>
        </a:p>
      </dsp:txBody>
      <dsp:txXfrm>
        <a:off x="2986376" y="1276775"/>
        <a:ext cx="2047318" cy="992772"/>
      </dsp:txXfrm>
    </dsp:sp>
    <dsp:sp modelId="{F062FCBC-7988-4218-9273-2B2717A6AA78}">
      <dsp:nvSpPr>
        <dsp:cNvPr id="0" name=""/>
        <dsp:cNvSpPr/>
      </dsp:nvSpPr>
      <dsp:spPr>
        <a:xfrm rot="19457599">
          <a:off x="4966928" y="1443216"/>
          <a:ext cx="1038942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1038942" y="26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5460426" y="1444005"/>
        <a:ext cx="51947" cy="51947"/>
      </dsp:txXfrm>
    </dsp:sp>
    <dsp:sp modelId="{EF27205E-733D-4025-B9E1-BECFF74F2AE4}">
      <dsp:nvSpPr>
        <dsp:cNvPr id="0" name=""/>
        <dsp:cNvSpPr/>
      </dsp:nvSpPr>
      <dsp:spPr>
        <a:xfrm>
          <a:off x="5908218" y="639524"/>
          <a:ext cx="2109092" cy="105454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Included in annual Budget </a:t>
          </a:r>
        </a:p>
      </dsp:txBody>
      <dsp:txXfrm>
        <a:off x="5939105" y="670411"/>
        <a:ext cx="2047318" cy="992772"/>
      </dsp:txXfrm>
    </dsp:sp>
    <dsp:sp modelId="{C272675D-B4E4-4C08-99C1-A6D8074172A8}">
      <dsp:nvSpPr>
        <dsp:cNvPr id="0" name=""/>
        <dsp:cNvSpPr/>
      </dsp:nvSpPr>
      <dsp:spPr>
        <a:xfrm>
          <a:off x="8017310" y="1140034"/>
          <a:ext cx="843636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843636" y="26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8418038" y="1145706"/>
        <a:ext cx="42181" cy="42181"/>
      </dsp:txXfrm>
    </dsp:sp>
    <dsp:sp modelId="{93C3A64C-8C3C-4A41-876C-10D6E636A489}">
      <dsp:nvSpPr>
        <dsp:cNvPr id="0" name=""/>
        <dsp:cNvSpPr/>
      </dsp:nvSpPr>
      <dsp:spPr>
        <a:xfrm>
          <a:off x="8860947" y="639524"/>
          <a:ext cx="2109092" cy="105454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Budget Manager Approval </a:t>
          </a:r>
        </a:p>
      </dsp:txBody>
      <dsp:txXfrm>
        <a:off x="8891834" y="670411"/>
        <a:ext cx="2047318" cy="992772"/>
      </dsp:txXfrm>
    </dsp:sp>
    <dsp:sp modelId="{9E2D72B5-4AEE-41CD-B28D-A5B656D780C6}">
      <dsp:nvSpPr>
        <dsp:cNvPr id="0" name=""/>
        <dsp:cNvSpPr/>
      </dsp:nvSpPr>
      <dsp:spPr>
        <a:xfrm rot="2142401">
          <a:off x="4966928" y="2049580"/>
          <a:ext cx="1038942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1038942" y="26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5460426" y="2050369"/>
        <a:ext cx="51947" cy="51947"/>
      </dsp:txXfrm>
    </dsp:sp>
    <dsp:sp modelId="{D3C6532D-01D8-4394-8F3D-3F48DAC6E249}">
      <dsp:nvSpPr>
        <dsp:cNvPr id="0" name=""/>
        <dsp:cNvSpPr/>
      </dsp:nvSpPr>
      <dsp:spPr>
        <a:xfrm>
          <a:off x="5908218" y="1852252"/>
          <a:ext cx="2109092" cy="105454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Not Included in Budget</a:t>
          </a:r>
        </a:p>
      </dsp:txBody>
      <dsp:txXfrm>
        <a:off x="5939105" y="1883139"/>
        <a:ext cx="2047318" cy="992772"/>
      </dsp:txXfrm>
    </dsp:sp>
    <dsp:sp modelId="{682F5BD9-E6B7-42C5-B29D-6B7EBB2A68E1}">
      <dsp:nvSpPr>
        <dsp:cNvPr id="0" name=""/>
        <dsp:cNvSpPr/>
      </dsp:nvSpPr>
      <dsp:spPr>
        <a:xfrm>
          <a:off x="8017310" y="2352762"/>
          <a:ext cx="843636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843636" y="26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8418038" y="2358434"/>
        <a:ext cx="42181" cy="42181"/>
      </dsp:txXfrm>
    </dsp:sp>
    <dsp:sp modelId="{40EF2080-7539-47AE-A518-40F34CEF400A}">
      <dsp:nvSpPr>
        <dsp:cNvPr id="0" name=""/>
        <dsp:cNvSpPr/>
      </dsp:nvSpPr>
      <dsp:spPr>
        <a:xfrm>
          <a:off x="8860947" y="1852252"/>
          <a:ext cx="2109092" cy="105454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Director Approval Required</a:t>
          </a:r>
        </a:p>
      </dsp:txBody>
      <dsp:txXfrm>
        <a:off x="8891834" y="1883139"/>
        <a:ext cx="2047318" cy="992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0F078-982F-471B-BC43-7E468482846E}" type="datetimeFigureOut">
              <a:rPr lang="en-IE" smtClean="0"/>
              <a:t>13/01/2023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43450"/>
            <a:ext cx="5429250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400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338" y="9363075"/>
            <a:ext cx="29400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B350-77E1-4B67-BDF5-433B9EBC6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840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5B350-77E1-4B67-BDF5-433B9EBC6C2A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718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1213"/>
            <a:ext cx="10972800" cy="3976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81214"/>
            <a:ext cx="53848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aphicFrame>
        <p:nvGraphicFramePr>
          <p:cNvPr id="10" name="Chart 9"/>
          <p:cNvGraphicFramePr/>
          <p:nvPr userDrawn="1"/>
        </p:nvGraphicFramePr>
        <p:xfrm>
          <a:off x="6096000" y="2081213"/>
          <a:ext cx="5384800" cy="290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7894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7656"/>
            <a:ext cx="5386917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77894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17656"/>
            <a:ext cx="5389033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1" y="2081214"/>
            <a:ext cx="8724900" cy="40772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3571480"/>
            <a:ext cx="7364364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518055"/>
            <a:ext cx="7364364" cy="10468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14401" y="4190246"/>
            <a:ext cx="6742009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0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3571480"/>
            <a:ext cx="7364364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518055"/>
            <a:ext cx="7364364" cy="10468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14401" y="4190246"/>
            <a:ext cx="6742009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0748"/>
            <a:ext cx="10972800" cy="74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1213"/>
            <a:ext cx="10972800" cy="39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1" y="866857"/>
            <a:ext cx="8595460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2" r:id="rId3"/>
    <p:sldLayoutId id="2147483653" r:id="rId4"/>
    <p:sldLayoutId id="2147483659" r:id="rId5"/>
    <p:sldLayoutId id="214748367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0B003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•"/>
        <a:defRPr sz="1800" kern="1200">
          <a:solidFill>
            <a:srgbClr val="0B003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–"/>
        <a:defRPr sz="1800" kern="1200">
          <a:solidFill>
            <a:srgbClr val="0B003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•"/>
        <a:defRPr sz="1800" kern="1200">
          <a:solidFill>
            <a:srgbClr val="0B003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–"/>
        <a:defRPr sz="1800" kern="1200">
          <a:solidFill>
            <a:srgbClr val="0B003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»"/>
        <a:defRPr sz="1800" kern="1200">
          <a:solidFill>
            <a:srgbClr val="0B003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0748"/>
            <a:ext cx="10972800" cy="74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1213"/>
            <a:ext cx="10972800" cy="39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1" y="866857"/>
            <a:ext cx="8595460" cy="1588"/>
          </a:xfrm>
          <a:prstGeom prst="line">
            <a:avLst/>
          </a:prstGeom>
          <a:ln w="34925" cap="rnd" cmpd="sng" algn="ctr">
            <a:solidFill>
              <a:srgbClr val="0B003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B0039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B0039"/>
        </a:buClr>
        <a:buFont typeface="Arial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B0039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B0039"/>
        </a:buClr>
        <a:buFont typeface="Arial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B0039"/>
        </a:buClr>
        <a:buFont typeface="Arial"/>
        <a:buChar char="»"/>
        <a:defRPr sz="18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0748"/>
            <a:ext cx="10972800" cy="744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1213"/>
            <a:ext cx="10972800" cy="39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1" y="866857"/>
            <a:ext cx="8595460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»"/>
        <a:defRPr sz="18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0B003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•"/>
        <a:defRPr sz="1800" kern="1200">
          <a:solidFill>
            <a:srgbClr val="0B003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–"/>
        <a:defRPr sz="1800" kern="1200">
          <a:solidFill>
            <a:srgbClr val="0B003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•"/>
        <a:defRPr sz="1800" kern="1200">
          <a:solidFill>
            <a:srgbClr val="0B003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–"/>
        <a:defRPr sz="1800" kern="1200">
          <a:solidFill>
            <a:srgbClr val="0B003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67F42"/>
        </a:buClr>
        <a:buFont typeface="Arial"/>
        <a:buChar char="»"/>
        <a:defRPr sz="1800" kern="1200">
          <a:solidFill>
            <a:srgbClr val="0B003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GNqoatKMd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k-news/2022/nov/23/revealed-tory-peer-michelle-mone-secretly-received-29m-from-vip-lane-ppe-fir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2800" dirty="0"/>
              <a:t>Procurement Training - General</a:t>
            </a:r>
            <a:br>
              <a:rPr lang="en-IE" sz="2800" dirty="0"/>
            </a:br>
            <a:br>
              <a:rPr lang="en-IE" sz="2800" dirty="0"/>
            </a:br>
            <a:r>
              <a:rPr lang="en-IE" sz="2800" dirty="0"/>
              <a:t>12 January 2023</a:t>
            </a:r>
          </a:p>
        </p:txBody>
      </p:sp>
    </p:spTree>
    <p:extLst>
      <p:ext uri="{BB962C8B-B14F-4D97-AF65-F5344CB8AC3E}">
        <p14:creationId xmlns:p14="http://schemas.microsoft.com/office/powerpoint/2010/main" val="143970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77EF-2BB7-9E9A-73F2-2495E9F5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0748"/>
            <a:ext cx="10972800" cy="744593"/>
          </a:xfrm>
        </p:spPr>
        <p:txBody>
          <a:bodyPr anchor="t">
            <a:normAutofit/>
          </a:bodyPr>
          <a:lstStyle/>
          <a:p>
            <a:r>
              <a:rPr lang="en-IE" dirty="0"/>
              <a:t>Value for Money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FC9E5C-0423-40D1-2562-7EFE10907C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tretch/>
        </p:blipFill>
        <p:spPr>
          <a:xfrm>
            <a:off x="718783" y="1545133"/>
            <a:ext cx="8724900" cy="340246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F63FB3-F490-16AD-2A47-8CA7939CEF63}"/>
              </a:ext>
            </a:extLst>
          </p:cNvPr>
          <p:cNvSpPr txBox="1"/>
          <p:nvPr/>
        </p:nvSpPr>
        <p:spPr>
          <a:xfrm>
            <a:off x="1337481" y="5500048"/>
            <a:ext cx="648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Value for money requires planning and preparation.</a:t>
            </a:r>
          </a:p>
        </p:txBody>
      </p:sp>
    </p:spTree>
    <p:extLst>
      <p:ext uri="{BB962C8B-B14F-4D97-AF65-F5344CB8AC3E}">
        <p14:creationId xmlns:p14="http://schemas.microsoft.com/office/powerpoint/2010/main" val="425770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76F9-7293-BF38-C2EC-47E6694C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 cheapest always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7D51-FD83-269F-1330-DD6DAFCB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Quality considerations?</a:t>
            </a:r>
          </a:p>
          <a:p>
            <a:endParaRPr lang="en-IE" dirty="0"/>
          </a:p>
          <a:p>
            <a:r>
              <a:rPr lang="en-IE" dirty="0"/>
              <a:t>End of range products?</a:t>
            </a:r>
          </a:p>
          <a:p>
            <a:endParaRPr lang="en-IE" dirty="0"/>
          </a:p>
          <a:p>
            <a:r>
              <a:rPr lang="en-IE" dirty="0"/>
              <a:t>Sale items?</a:t>
            </a:r>
          </a:p>
          <a:p>
            <a:endParaRPr lang="en-IE" dirty="0"/>
          </a:p>
          <a:p>
            <a:r>
              <a:rPr lang="en-IE" dirty="0"/>
              <a:t>ESG considerations (long lasting or disposable)?</a:t>
            </a:r>
          </a:p>
          <a:p>
            <a:endParaRPr lang="en-IE" dirty="0"/>
          </a:p>
          <a:p>
            <a:r>
              <a:rPr lang="en-IE" dirty="0"/>
              <a:t>After sale service or product guarantee?</a:t>
            </a:r>
          </a:p>
          <a:p>
            <a:endParaRPr lang="en-IE" dirty="0"/>
          </a:p>
          <a:p>
            <a:r>
              <a:rPr lang="en-IE" dirty="0"/>
              <a:t>If a deal looks too good to be true…….</a:t>
            </a:r>
          </a:p>
        </p:txBody>
      </p:sp>
    </p:spTree>
    <p:extLst>
      <p:ext uri="{BB962C8B-B14F-4D97-AF65-F5344CB8AC3E}">
        <p14:creationId xmlns:p14="http://schemas.microsoft.com/office/powerpoint/2010/main" val="179416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A054-7EBB-3B49-6A5F-E696962E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0748"/>
            <a:ext cx="10972800" cy="744593"/>
          </a:xfrm>
        </p:spPr>
        <p:txBody>
          <a:bodyPr anchor="t">
            <a:normAutofit/>
          </a:bodyPr>
          <a:lstStyle/>
          <a:p>
            <a:r>
              <a:rPr lang="en-IE" dirty="0"/>
              <a:t>LSI </a:t>
            </a:r>
            <a:r>
              <a:rPr lang="en-IE"/>
              <a:t>Invoice Analysis</a:t>
            </a: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F11DF6-0954-8ACC-5687-8A28485DC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9" y="1180776"/>
            <a:ext cx="8124171" cy="4878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598FB-3E6F-3F9E-56C5-A27CAAA9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186" y="2181050"/>
            <a:ext cx="3569866" cy="23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3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0748"/>
            <a:ext cx="10972800" cy="744593"/>
          </a:xfrm>
        </p:spPr>
        <p:txBody>
          <a:bodyPr anchor="t">
            <a:normAutofit/>
          </a:bodyPr>
          <a:lstStyle/>
          <a:p>
            <a:r>
              <a:rPr lang="en-IE" dirty="0"/>
              <a:t>Procurement Routes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172" y="1105990"/>
            <a:ext cx="7187379" cy="544572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19DD00-F247-8962-8309-13368C9D6F3B}"/>
              </a:ext>
            </a:extLst>
          </p:cNvPr>
          <p:cNvSpPr/>
          <p:nvPr/>
        </p:nvSpPr>
        <p:spPr>
          <a:xfrm>
            <a:off x="1978924" y="1583139"/>
            <a:ext cx="2347415" cy="51179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40FE3A-4F1A-FB43-83DD-906619A3B961}"/>
              </a:ext>
            </a:extLst>
          </p:cNvPr>
          <p:cNvSpPr/>
          <p:nvPr/>
        </p:nvSpPr>
        <p:spPr>
          <a:xfrm>
            <a:off x="259308" y="3179928"/>
            <a:ext cx="1569492" cy="19243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Area of Focus</a:t>
            </a:r>
          </a:p>
        </p:txBody>
      </p:sp>
    </p:spTree>
    <p:extLst>
      <p:ext uri="{BB962C8B-B14F-4D97-AF65-F5344CB8AC3E}">
        <p14:creationId xmlns:p14="http://schemas.microsoft.com/office/powerpoint/2010/main" val="139657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4FBB-69AB-4800-347E-ECA22974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Implementation – big bang or journey?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AB2E2E-6877-4AFC-F5DF-4A05074FE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31015"/>
            <a:ext cx="4352925" cy="3421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A677A-1417-B538-5329-F3EA208F7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19" y="1708891"/>
            <a:ext cx="4618704" cy="34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0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Other key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5341"/>
            <a:ext cx="9601200" cy="50126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When less than three quotes is permissible: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Only if business justification can be provided – only one supplier can respond within a critical time frame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If there are limited market options i.e. a specialist service with limited suppliers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If the LSI already has a preferred supplier for the supply of goods and services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If the expenditure is recurring – repeat competition on an annual basis or more regularly if there are major price increases.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690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135-0AA5-B03D-3EE1-CED77C7C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Group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2B756-BD49-A9A4-3FE6-2D2763644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Based on your own experience, what practical steps can we take to ensure the LSI receives value for money?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821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A135-0AA5-B03D-3EE1-CED77C7C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Group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2B756-BD49-A9A4-3FE6-2D276364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2197"/>
            <a:ext cx="10972800" cy="45157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/>
              <a:t>Possible answers:</a:t>
            </a:r>
          </a:p>
          <a:p>
            <a:endParaRPr lang="en-IE" dirty="0"/>
          </a:p>
          <a:p>
            <a:r>
              <a:rPr lang="en-IE" dirty="0"/>
              <a:t>Understand the market and the reputable and long standing suppliers and speak with industry peers or other bodies</a:t>
            </a:r>
          </a:p>
          <a:p>
            <a:endParaRPr lang="en-IE" dirty="0"/>
          </a:p>
          <a:p>
            <a:r>
              <a:rPr lang="en-IE" dirty="0"/>
              <a:t>Define your needs as precisely as you can before engaging with suppliers; how many?; when, quality criteria, what is critical (red lines), essential and desirable</a:t>
            </a:r>
          </a:p>
          <a:p>
            <a:endParaRPr lang="en-IE" dirty="0"/>
          </a:p>
          <a:p>
            <a:r>
              <a:rPr lang="en-IE" dirty="0"/>
              <a:t>Confirm whether the LSI already has a preferred supplier (procurement contract/agreement)</a:t>
            </a:r>
          </a:p>
          <a:p>
            <a:endParaRPr lang="en-IE" dirty="0"/>
          </a:p>
          <a:p>
            <a:r>
              <a:rPr lang="en-IE" dirty="0"/>
              <a:t>Reference previous procurement exercise to identify poor performance (effectiveness) and share assessments internally</a:t>
            </a:r>
          </a:p>
          <a:p>
            <a:endParaRPr lang="en-IE" dirty="0"/>
          </a:p>
          <a:p>
            <a:r>
              <a:rPr lang="en-IE" dirty="0"/>
              <a:t>Contact a representative sample of suppliers and invite quotes and how they can meet quality criteria around product guarantees or delivery needs  (efficiency and economy)</a:t>
            </a:r>
          </a:p>
          <a:p>
            <a:endParaRPr lang="en-IE" dirty="0"/>
          </a:p>
          <a:p>
            <a:r>
              <a:rPr lang="en-IE" dirty="0"/>
              <a:t>Tell suppliers you are contacting their competitors and ask for their best price (economy).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193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6158-D3A1-0004-A1BF-6AED352C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Budget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FB8BE-3AC9-AB24-76E7-4F084BFD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/>
              <a:t>Key Stages</a:t>
            </a:r>
          </a:p>
          <a:p>
            <a:endParaRPr lang="en-IE" dirty="0"/>
          </a:p>
          <a:p>
            <a:r>
              <a:rPr lang="en-IE" dirty="0"/>
              <a:t>Once you have confirmed that there is a genuine business need you need to quantify the value of the purchase to obtain the correct approval. </a:t>
            </a:r>
          </a:p>
          <a:p>
            <a:endParaRPr lang="en-IE" dirty="0"/>
          </a:p>
          <a:p>
            <a:r>
              <a:rPr lang="en-IE" dirty="0"/>
              <a:t>The procurement value is calculated by considering the annual value of goods or services being procured – including VAT – so a monthly order for a particular good or service of €1,000 – should be treated as expenditure of €12,000 – where a formal tender process is required </a:t>
            </a:r>
          </a:p>
          <a:p>
            <a:endParaRPr lang="en-IE" dirty="0"/>
          </a:p>
          <a:p>
            <a:r>
              <a:rPr lang="en-IE" dirty="0"/>
              <a:t>If there is already a provision in the annual service budget – the Budget manager can approve the order.</a:t>
            </a:r>
          </a:p>
          <a:p>
            <a:endParaRPr lang="en-IE" dirty="0"/>
          </a:p>
          <a:p>
            <a:r>
              <a:rPr lang="en-IE" dirty="0"/>
              <a:t>If there is no budget provision, the order must be approved by the Director.</a:t>
            </a:r>
          </a:p>
        </p:txBody>
      </p:sp>
    </p:spTree>
    <p:extLst>
      <p:ext uri="{BB962C8B-B14F-4D97-AF65-F5344CB8AC3E}">
        <p14:creationId xmlns:p14="http://schemas.microsoft.com/office/powerpoint/2010/main" val="323812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6158-D3A1-0004-A1BF-6AED352C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Approval to place orders that are less than €10,000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A1B3F3-096F-F46F-DA84-540B795E4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101662"/>
              </p:ext>
            </p:extLst>
          </p:nvPr>
        </p:nvGraphicFramePr>
        <p:xfrm>
          <a:off x="816078" y="2107225"/>
          <a:ext cx="10972800" cy="354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38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17" y="1515980"/>
            <a:ext cx="9719481" cy="4541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Can you please confirm: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Your Name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Your Position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Your experience of  procurement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What you would like to get out of today’s training,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66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39B2-E7DB-AD80-91C9-CC2083EB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Budget Dashboard – Included in Toolkit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51BF60-24D6-D32B-CA2E-0554667B8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98" y="1977041"/>
            <a:ext cx="5392886" cy="3976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E5A0A9-5B27-4FB0-8CD0-AD1CF8398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065" y="2064988"/>
            <a:ext cx="4353466" cy="38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49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24B1-B80C-52A7-54D6-A32A7840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Group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2D59-D857-571E-7813-C23D1CB1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Case Studies for expenditure below €10,000 (inclusive of VAT): </a:t>
            </a:r>
          </a:p>
          <a:p>
            <a:endParaRPr lang="en-IE" dirty="0"/>
          </a:p>
          <a:p>
            <a:r>
              <a:rPr lang="en-IE" dirty="0"/>
              <a:t>Group to suggest recent examples of actual competitions – capture critical variables and resolve in an interactive group session.</a:t>
            </a:r>
          </a:p>
          <a:p>
            <a:endParaRPr lang="en-IE" dirty="0"/>
          </a:p>
          <a:p>
            <a:r>
              <a:rPr lang="en-IE" dirty="0"/>
              <a:t>Can we also discuss where a supplier has failed to deliver goods or services.</a:t>
            </a:r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r>
              <a:rPr lang="en-IE" dirty="0"/>
              <a:t>Note: key learning points will be captured and shared with all attendees.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7489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3493-F2E6-0627-01AF-FC1BAE63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Tips and Pitfalls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AE08A-F675-C7CD-EF97-A192D3D39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Pitfalls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522BC-8E65-0B01-04E7-81ABB0B148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Being unprepared – doing everything in the  last minute</a:t>
            </a:r>
          </a:p>
          <a:p>
            <a:r>
              <a:rPr lang="en-IE" dirty="0"/>
              <a:t>Focusing too much on cost</a:t>
            </a:r>
          </a:p>
          <a:p>
            <a:r>
              <a:rPr lang="en-IE" dirty="0"/>
              <a:t>Making assumptions and not sharing them with the supplier/contractor</a:t>
            </a:r>
          </a:p>
          <a:p>
            <a:r>
              <a:rPr lang="en-IE" dirty="0"/>
              <a:t>Awarding a high value contract to a very small firm </a:t>
            </a:r>
          </a:p>
          <a:p>
            <a:r>
              <a:rPr lang="en-IE" dirty="0"/>
              <a:t>Adopting input based specifications, which are difficult to measure</a:t>
            </a:r>
          </a:p>
          <a:p>
            <a:r>
              <a:rPr lang="en-IE" dirty="0"/>
              <a:t>Rely on a fixed price contract in periods of price volatility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855FD-71D8-4F1C-60F1-27A348CA1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dirty="0"/>
              <a:t>Tips/Best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65CEF-6AB8-7211-570B-F46F5AA9F1B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Having a clear understanding of your needs, the market and what good looks like – who, what, where and when </a:t>
            </a:r>
          </a:p>
          <a:p>
            <a:r>
              <a:rPr lang="en-IE" dirty="0"/>
              <a:t>Speak with peer firms and ask about suppliers and cost</a:t>
            </a:r>
          </a:p>
          <a:p>
            <a:r>
              <a:rPr lang="en-IE" dirty="0"/>
              <a:t>Google all prospective firms</a:t>
            </a:r>
          </a:p>
          <a:p>
            <a:r>
              <a:rPr lang="en-IE" dirty="0"/>
              <a:t>Meet the delivery team rather than the sales person</a:t>
            </a:r>
          </a:p>
          <a:p>
            <a:r>
              <a:rPr lang="en-IE" dirty="0"/>
              <a:t>Accept that a supplier needs to make a profit</a:t>
            </a:r>
          </a:p>
          <a:p>
            <a:r>
              <a:rPr lang="en-IE" dirty="0"/>
              <a:t>Award contracts to suppliers who have the appropriate scale and experience </a:t>
            </a:r>
          </a:p>
          <a:p>
            <a:r>
              <a:rPr lang="en-IE" dirty="0"/>
              <a:t>Using output and performance based specifications</a:t>
            </a:r>
          </a:p>
          <a:p>
            <a:r>
              <a:rPr lang="en-IE" dirty="0"/>
              <a:t>Include a provision for inflation within cost estimates.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3269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F23E-B1AA-E28E-478B-38EBA5BC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Some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E4FA4-45DC-7CDD-1697-42E936F5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https://www.youtube.com/watch?v=7GNqoatKMdo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6901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24B1-B80C-52A7-54D6-A32A7840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Handouts and Reference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2D59-D857-571E-7813-C23D1CB16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We will share the following documents at the end of the training sessions:</a:t>
            </a:r>
          </a:p>
          <a:p>
            <a:endParaRPr lang="en-IE" dirty="0"/>
          </a:p>
          <a:p>
            <a:r>
              <a:rPr lang="en-IE" dirty="0"/>
              <a:t>A copy of these slides</a:t>
            </a:r>
          </a:p>
          <a:p>
            <a:endParaRPr lang="en-IE" dirty="0"/>
          </a:p>
          <a:p>
            <a:r>
              <a:rPr lang="en-IE" dirty="0"/>
              <a:t>Access to a tool kit to assist in budget monitoring or to complete a tender </a:t>
            </a:r>
            <a:r>
              <a:rPr lang="en-IE"/>
              <a:t>evaluation process</a:t>
            </a:r>
            <a:endParaRPr lang="en-IE" dirty="0"/>
          </a:p>
          <a:p>
            <a:endParaRPr lang="en-IE" dirty="0"/>
          </a:p>
          <a:p>
            <a:r>
              <a:rPr lang="en-IE" dirty="0"/>
              <a:t>A set of answers to frequently asked questions</a:t>
            </a:r>
          </a:p>
          <a:p>
            <a:endParaRPr lang="en-IE" dirty="0"/>
          </a:p>
          <a:p>
            <a:r>
              <a:rPr lang="en-IE" dirty="0"/>
              <a:t>A copy of the latest LSI Procurement Policy.</a:t>
            </a:r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r>
              <a:rPr lang="en-IE" dirty="0"/>
              <a:t>Note: key learning points will be captured and shared with all attendees.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1312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24B1-B80C-52A7-54D6-A32A7840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0748"/>
            <a:ext cx="10972800" cy="744593"/>
          </a:xfrm>
        </p:spPr>
        <p:txBody>
          <a:bodyPr anchor="t">
            <a:normAutofit/>
          </a:bodyPr>
          <a:lstStyle/>
          <a:p>
            <a:r>
              <a:rPr lang="en-IE" dirty="0"/>
              <a:t>Questions and Answers</a:t>
            </a:r>
          </a:p>
        </p:txBody>
      </p:sp>
      <p:pic>
        <p:nvPicPr>
          <p:cNvPr id="7" name="Picture 6" descr="3D black question marks with one yellow question mark">
            <a:extLst>
              <a:ext uri="{FF2B5EF4-FFF2-40B4-BE49-F238E27FC236}">
                <a16:creationId xmlns:a16="http://schemas.microsoft.com/office/drawing/2014/main" id="{D3E102B3-FD69-FFCD-25D3-EDC6EC52C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7"/>
          <a:stretch/>
        </p:blipFill>
        <p:spPr>
          <a:xfrm>
            <a:off x="609600" y="2081213"/>
            <a:ext cx="10972800" cy="3976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08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John Moody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980"/>
            <a:ext cx="9601200" cy="4541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Chartered Accountant - specialist in Governance, Risk and Compliance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Contract Auditor – specialising in large revenue and capital projects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Risk Management Consultant for to multi-million euro critical infrastructure projects for governments and across most industry sectors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Designed performance related contracts and control mechanisms for contracts in range €1M to multi billion euro deals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74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980"/>
            <a:ext cx="9601200" cy="4541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This is a learning environment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Open discussions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No such thing as a bad question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Avoid interruptions unless essential –lap tops off.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27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980"/>
            <a:ext cx="9601200" cy="4541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To provide targeted training following the launch of the LSI’s Procurement Policy in November 2022 covering the following areas for expenditure less than €10,000 per annum (inclusive of VAT):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Stakeholder expectations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Identifying approval routes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Ensuring that there is a budget provision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Seeking prior approval for the expenditure and budget overspends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Achieving value for money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dirty="0"/>
              <a:t>Learning from procurement failures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83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A2C0-9C36-8A65-2183-9817DE11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could possibly go wrong?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1AA5B7-4BA5-A433-D48A-FEBBCA733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768" t="18556" r="5306" b="14313"/>
          <a:stretch/>
        </p:blipFill>
        <p:spPr>
          <a:xfrm>
            <a:off x="1592266" y="1276871"/>
            <a:ext cx="7089058" cy="406351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7756B1-48E2-DE11-6EB9-6C2B01F6CB1E}"/>
              </a:ext>
            </a:extLst>
          </p:cNvPr>
          <p:cNvSpPr txBox="1"/>
          <p:nvPr/>
        </p:nvSpPr>
        <p:spPr>
          <a:xfrm>
            <a:off x="688258" y="57228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https://www.theguardian.com/uk-news/2022/nov/23/revealed-tory-peer-michelle-mone-secretly-received-29m-from-vip-lane-ppe-firm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4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Stakeholder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980"/>
            <a:ext cx="9601200" cy="4541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Group session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Who are the Law Society of Ireland’s key stakeholders?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What do you think our key stakeholders expect from us when we procure goods and services?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17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26AB-299D-C520-5D52-A71A4473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A302D-76EB-C744-3A40-947CC033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Members</a:t>
            </a:r>
          </a:p>
          <a:p>
            <a:r>
              <a:rPr lang="en-IE" dirty="0"/>
              <a:t>Students</a:t>
            </a:r>
          </a:p>
          <a:p>
            <a:r>
              <a:rPr lang="en-IE" dirty="0"/>
              <a:t>LSI Staff</a:t>
            </a:r>
          </a:p>
          <a:p>
            <a:r>
              <a:rPr lang="en-IE" dirty="0"/>
              <a:t>Key Suppliers and Partners</a:t>
            </a:r>
          </a:p>
          <a:p>
            <a:r>
              <a:rPr lang="en-IE" dirty="0"/>
              <a:t>The Public.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943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Stakeholder Expectations – possible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980"/>
            <a:ext cx="9601200" cy="4541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We demonstrate stewardship by?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Demonstrating that we obtain value for money</a:t>
            </a:r>
          </a:p>
          <a:p>
            <a:pPr algn="just"/>
            <a:r>
              <a:rPr lang="en-GB" dirty="0"/>
              <a:t>Complying with any existing procurement deals with preferred suppliers (see contracts register)</a:t>
            </a:r>
          </a:p>
          <a:p>
            <a:pPr algn="just"/>
            <a:r>
              <a:rPr lang="en-GB" dirty="0"/>
              <a:t>Transparency, quality and accountability</a:t>
            </a:r>
          </a:p>
          <a:p>
            <a:pPr algn="just"/>
            <a:r>
              <a:rPr lang="en-GB" dirty="0"/>
              <a:t>Minimising waste  and extravagance</a:t>
            </a:r>
          </a:p>
          <a:p>
            <a:pPr algn="just"/>
            <a:r>
              <a:rPr lang="en-GB" dirty="0"/>
              <a:t>Make independent decisions when using suppliers</a:t>
            </a:r>
          </a:p>
          <a:p>
            <a:pPr algn="just"/>
            <a:r>
              <a:rPr lang="en-GB" dirty="0"/>
              <a:t>Take reasonable steps to reduce fraud</a:t>
            </a:r>
          </a:p>
          <a:p>
            <a:pPr algn="just"/>
            <a:r>
              <a:rPr lang="en-IE" dirty="0"/>
              <a:t>Avoiding unethical use of materials or labour in our supply chain and select environmentally friendly options, where possible</a:t>
            </a:r>
          </a:p>
          <a:p>
            <a:pPr algn="just"/>
            <a:r>
              <a:rPr lang="en-GB" dirty="0"/>
              <a:t>Not using suppliers who provide poor quality goods or services.</a:t>
            </a:r>
          </a:p>
          <a:p>
            <a:pPr algn="just"/>
            <a:endParaRPr lang="en-GB" dirty="0"/>
          </a:p>
          <a:p>
            <a:pPr marL="0" indent="0" algn="just">
              <a:buNone/>
            </a:pPr>
            <a:r>
              <a:rPr lang="en-GB" dirty="0"/>
              <a:t>Our procurement policy provides a set of rules to ensure we meet our stakeholder expectations.</a:t>
            </a:r>
          </a:p>
          <a:p>
            <a:pPr algn="just"/>
            <a:endParaRPr lang="en-GB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886365"/>
      </p:ext>
    </p:extLst>
  </p:cSld>
  <p:clrMapOvr>
    <a:masterClrMapping/>
  </p:clrMapOvr>
</p:sld>
</file>

<file path=ppt/theme/theme1.xml><?xml version="1.0" encoding="utf-8"?>
<a:theme xmlns:a="http://schemas.openxmlformats.org/drawingml/2006/main" name="LSOI_Temp270614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LSOI_Temp270614.potx</Template>
  <TotalTime>2632</TotalTime>
  <Words>1101</Words>
  <Application>Microsoft Office PowerPoint</Application>
  <PresentationFormat>Widescreen</PresentationFormat>
  <Paragraphs>211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Wingdings</vt:lpstr>
      <vt:lpstr>LSOI_Temp270614</vt:lpstr>
      <vt:lpstr>2_Office Theme</vt:lpstr>
      <vt:lpstr>3_Office Theme</vt:lpstr>
      <vt:lpstr>1_Office Theme</vt:lpstr>
      <vt:lpstr>Procurement Training - General  12 January 2023</vt:lpstr>
      <vt:lpstr>Introductions</vt:lpstr>
      <vt:lpstr>John Moody </vt:lpstr>
      <vt:lpstr>Rules</vt:lpstr>
      <vt:lpstr>Learning Objectives</vt:lpstr>
      <vt:lpstr>What could possibly go wrong?</vt:lpstr>
      <vt:lpstr>Stakeholder Expectations</vt:lpstr>
      <vt:lpstr>Key Stakeholders</vt:lpstr>
      <vt:lpstr>Stakeholder Expectations – possible answers</vt:lpstr>
      <vt:lpstr>Value for Money</vt:lpstr>
      <vt:lpstr>Is cheapest always best?</vt:lpstr>
      <vt:lpstr>LSI Invoice Analysis</vt:lpstr>
      <vt:lpstr>Procurement Routes</vt:lpstr>
      <vt:lpstr>Implementation – big bang or journey?</vt:lpstr>
      <vt:lpstr>Other key aspects</vt:lpstr>
      <vt:lpstr>Group Session</vt:lpstr>
      <vt:lpstr>Group Session</vt:lpstr>
      <vt:lpstr>Budget Provision</vt:lpstr>
      <vt:lpstr>Approval to place orders that are less than €10,000</vt:lpstr>
      <vt:lpstr>Budget Dashboard – Included in Toolkit</vt:lpstr>
      <vt:lpstr>Group Exercises</vt:lpstr>
      <vt:lpstr>Tips and Pitfalls</vt:lpstr>
      <vt:lpstr>Some Tips</vt:lpstr>
      <vt:lpstr>Handouts and Reference Material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 McEntee</dc:creator>
  <cp:lastModifiedBy>John Moody</cp:lastModifiedBy>
  <cp:revision>103</cp:revision>
  <cp:lastPrinted>2017-11-08T13:35:32Z</cp:lastPrinted>
  <dcterms:created xsi:type="dcterms:W3CDTF">2014-06-27T13:06:15Z</dcterms:created>
  <dcterms:modified xsi:type="dcterms:W3CDTF">2023-01-13T10:46:48Z</dcterms:modified>
</cp:coreProperties>
</file>